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Lst>
  <p:notesMasterIdLst>
    <p:notesMasterId r:id="rId34"/>
  </p:notesMasterIdLst>
  <p:handoutMasterIdLst>
    <p:handoutMasterId r:id="rId35"/>
  </p:handoutMasterIdLst>
  <p:sldIdLst>
    <p:sldId id="2142534027" r:id="rId3"/>
    <p:sldId id="2142534030" r:id="rId4"/>
    <p:sldId id="2142534032" r:id="rId5"/>
    <p:sldId id="2142534038" r:id="rId6"/>
    <p:sldId id="713" r:id="rId7"/>
    <p:sldId id="2326" r:id="rId8"/>
    <p:sldId id="2334" r:id="rId9"/>
    <p:sldId id="2142534033" r:id="rId10"/>
    <p:sldId id="2142533452" r:id="rId11"/>
    <p:sldId id="2142534036" r:id="rId12"/>
    <p:sldId id="2142534035" r:id="rId13"/>
    <p:sldId id="300" r:id="rId14"/>
    <p:sldId id="2290" r:id="rId15"/>
    <p:sldId id="2342" r:id="rId16"/>
    <p:sldId id="2142534037" r:id="rId17"/>
    <p:sldId id="2343" r:id="rId18"/>
    <p:sldId id="2142532416" r:id="rId19"/>
    <p:sldId id="2142534039" r:id="rId20"/>
    <p:sldId id="10414" r:id="rId21"/>
    <p:sldId id="614" r:id="rId22"/>
    <p:sldId id="626" r:id="rId23"/>
    <p:sldId id="2142534031" r:id="rId24"/>
    <p:sldId id="2289" r:id="rId25"/>
    <p:sldId id="10444" r:id="rId26"/>
    <p:sldId id="2142534040" r:id="rId27"/>
    <p:sldId id="2142534041" r:id="rId28"/>
    <p:sldId id="2142534042" r:id="rId29"/>
    <p:sldId id="2142534043" r:id="rId30"/>
    <p:sldId id="2142534044" r:id="rId31"/>
    <p:sldId id="2142534045" r:id="rId32"/>
    <p:sldId id="308" r:id="rId3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BC2C2"/>
    <a:srgbClr val="EB9127"/>
    <a:srgbClr val="BD9C22"/>
    <a:srgbClr val="0D62FF"/>
    <a:srgbClr val="002D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0" autoAdjust="0"/>
    <p:restoredTop sz="84906" autoAdjust="0"/>
  </p:normalViewPr>
  <p:slideViewPr>
    <p:cSldViewPr snapToGrid="0" snapToObjects="1">
      <p:cViewPr varScale="1">
        <p:scale>
          <a:sx n="80" d="100"/>
          <a:sy n="80" d="100"/>
        </p:scale>
        <p:origin x="120"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4" d="100"/>
          <a:sy n="94" d="100"/>
        </p:scale>
        <p:origin x="318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a:solidFill>
                <a:schemeClr val="bg1"/>
              </a:solidFill>
              <a:latin typeface="Arial" panose="020B0604020202020204" pitchFamily="34" charset="0"/>
              <a:ea typeface="IBM Plex Sans" charset="0"/>
              <a:cs typeface="Arial" panose="020B0604020202020204" pitchFamily="34"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Arial" panose="020B0604020202020204" pitchFamily="34" charset="0"/>
                <a:ea typeface="IBM Plex Sans" charset="0"/>
                <a:cs typeface="Arial" panose="020B0604020202020204" pitchFamily="34"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599"/>
            <a:ext cx="3328000" cy="1872000"/>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69328" y="2247900"/>
            <a:ext cx="6732000" cy="6408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9328" y="8786976"/>
            <a:ext cx="338328" cy="228600"/>
          </a:xfrm>
          <a:prstGeom prst="rect">
            <a:avLst/>
          </a:prstGeom>
        </p:spPr>
        <p:txBody>
          <a:bodyPr vert="horz" lIns="0" tIns="0" rIns="0" bIns="0" rtlCol="0" anchor="b"/>
          <a:lstStyle>
            <a:lvl1pPr algn="l">
              <a:defRPr sz="8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7472"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30936"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bm.com/servers/eserver/ess/index.ws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Tree>
    <p:extLst>
      <p:ext uri="{BB962C8B-B14F-4D97-AF65-F5344CB8AC3E}">
        <p14:creationId xmlns:p14="http://schemas.microsoft.com/office/powerpoint/2010/main" val="367748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sym typeface="IBM Plex Sans"/>
              </a:rPr>
              <a:t>The Hardware Management Console (HMC) is a physical management appliance for Power servers, delivered in a 1U rack-mount format.</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Slide Image Placeholder 6">
            <a:extLst>
              <a:ext uri="{FF2B5EF4-FFF2-40B4-BE49-F238E27FC236}">
                <a16:creationId xmlns:a16="http://schemas.microsoft.com/office/drawing/2014/main" id="{9AC0E951-0553-438F-8B84-590993BF777B}"/>
              </a:ext>
            </a:extLst>
          </p:cNvPr>
          <p:cNvSpPr>
            <a:spLocks noGrp="1" noRot="1" noChangeAspect="1"/>
          </p:cNvSpPr>
          <p:nvPr>
            <p:ph type="sldImg"/>
          </p:nvPr>
        </p:nvSpPr>
        <p:spPr>
          <a:xfrm>
            <a:off x="593725" y="220663"/>
            <a:ext cx="6149975" cy="3460750"/>
          </a:xfrm>
        </p:spPr>
      </p:sp>
    </p:spTree>
    <p:extLst>
      <p:ext uri="{BB962C8B-B14F-4D97-AF65-F5344CB8AC3E}">
        <p14:creationId xmlns:p14="http://schemas.microsoft.com/office/powerpoint/2010/main" val="228315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a:p>
        </p:txBody>
      </p:sp>
    </p:spTree>
    <p:extLst>
      <p:ext uri="{BB962C8B-B14F-4D97-AF65-F5344CB8AC3E}">
        <p14:creationId xmlns:p14="http://schemas.microsoft.com/office/powerpoint/2010/main" val="333198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a:p>
        </p:txBody>
      </p:sp>
    </p:spTree>
    <p:extLst>
      <p:ext uri="{BB962C8B-B14F-4D97-AF65-F5344CB8AC3E}">
        <p14:creationId xmlns:p14="http://schemas.microsoft.com/office/powerpoint/2010/main" val="1575651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A11F9DAD-5A11-41A3-94E3-E323FD64C878}"/>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8B1075A-3904-4FF6-9843-86BD76D59D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69636" name="Slide Number Placeholder 3">
            <a:extLst>
              <a:ext uri="{FF2B5EF4-FFF2-40B4-BE49-F238E27FC236}">
                <a16:creationId xmlns:a16="http://schemas.microsoft.com/office/drawing/2014/main" id="{D79180FB-4240-477B-A3F2-EDCC407D72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D980087-3455-4FB3-AA29-D6ECE503BB98}"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07935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In the past, many IBM Power customers have held onto outdated HMC appliances for many years beyond the end of support (EOS) dates. This represents a technology and security risk, due to the inability to diagnose and fix defects or vulnerabilities in unsupported hardware, software and firmware. Recent prominent malware and ransomware attacks have focused on organizations using outdated hardware and technology stacks with known unpatched vulnerabilities. The Power HMC is the primary gateway to thousands of mission-critical enterprise workloads running on IBM Power infrastructure worldwide, and therefore it is critical for CIOs and IT administrators to ensure that their HMCs and </a:t>
            </a:r>
            <a:r>
              <a:rPr lang="en-US" dirty="0" err="1"/>
              <a:t>vHMCs</a:t>
            </a:r>
            <a:r>
              <a:rPr lang="en-US" dirty="0"/>
              <a:t> are current and supportable.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a:p>
        </p:txBody>
      </p:sp>
    </p:spTree>
    <p:extLst>
      <p:ext uri="{BB962C8B-B14F-4D97-AF65-F5344CB8AC3E}">
        <p14:creationId xmlns:p14="http://schemas.microsoft.com/office/powerpoint/2010/main" val="49235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As more enterprises look at ways to reduce costs while maintaining the scalability required to stay competitive in today's fast-paced business environment, pay-as-you-go or consumption-based infrastructure models have grown increasingly popular. These purchase models enable clients to quickly scale their IT infrastructure up or down to optimize costs while quickly adapting to dynamic business environments. To maintain a competitive advantage, you need an IT model that helps you adapt rapidly to the changing tech landscape. </a:t>
            </a:r>
          </a:p>
          <a:p>
            <a:endParaRPr lang="en-US" dirty="0"/>
          </a:p>
          <a:p>
            <a:r>
              <a:rPr lang="en-US" dirty="0"/>
              <a:t>That's where a consumption-based IT thrives because it:</a:t>
            </a:r>
          </a:p>
          <a:p>
            <a:pPr marL="514350" lvl="1" indent="-171450">
              <a:buFont typeface="Arial" panose="020B0604020202020204" pitchFamily="34" charset="0"/>
              <a:buChar char="•"/>
            </a:pPr>
            <a:r>
              <a:rPr lang="en-US" dirty="0"/>
              <a:t>Balances the flexibility of cloud infrastructure with the control, security, and reliability you'd expect from your on-premises data centers</a:t>
            </a:r>
          </a:p>
          <a:p>
            <a:pPr marL="514350" lvl="1" indent="-171450">
              <a:buFont typeface="Arial" panose="020B0604020202020204" pitchFamily="34" charset="0"/>
              <a:buChar char="•"/>
            </a:pPr>
            <a:r>
              <a:rPr lang="en-US" dirty="0"/>
              <a:t>Pays for IT resources and capacity on demand, reducing up-front </a:t>
            </a:r>
            <a:r>
              <a:rPr lang="en-US" dirty="0" err="1"/>
              <a:t>CapEx</a:t>
            </a:r>
            <a:r>
              <a:rPr lang="en-US" dirty="0"/>
              <a:t> and other costs associated with traditional procurement processes (that is, energy, cooling, </a:t>
            </a:r>
            <a:r>
              <a:rPr lang="en-US" dirty="0" err="1"/>
              <a:t>etc</a:t>
            </a:r>
            <a:r>
              <a:rPr lang="en-US" dirty="0"/>
              <a:t>)</a:t>
            </a:r>
          </a:p>
          <a:p>
            <a:pPr marL="514350" lvl="1" indent="-171450">
              <a:buFont typeface="Arial" panose="020B0604020202020204" pitchFamily="34" charset="0"/>
              <a:buChar char="•"/>
            </a:pPr>
            <a:r>
              <a:rPr lang="en-US" dirty="0"/>
              <a:t>Enables rapid infrastructure expansion to accommodate the needs of new projects and workloads</a:t>
            </a:r>
          </a:p>
          <a:p>
            <a:endParaRPr lang="en-US" dirty="0"/>
          </a:p>
          <a:p>
            <a:r>
              <a:rPr lang="en-US" dirty="0"/>
              <a:t>All these benefits contribute to a greater alignment between business and IT leaders, and when both sides of an organization are aligned, you're better prepared to deliver innovative products and services to your customers. Regardless of industry or company size, the shift to consumption-based IT is clear.</a:t>
            </a:r>
          </a:p>
          <a:p>
            <a:endParaRPr lang="en-US" dirty="0"/>
          </a:p>
          <a:p>
            <a:r>
              <a:rPr lang="en-US" dirty="0"/>
              <a:t>IBM Power Enterprise Pools 2.0 delivers enhanced multisystem resource sharing and by-the-minute consumption of on-premises compute resources for clients deploying and managing a private cloud infrastructure. This flexibility combined with the Power Systems’ security, reliability, and scalability provide clients with the consumption-based-IT solution required in today's dynamic, hyper-competitive market. Power Enterprise Pools 2.0 simplifies system management, so clients can focus on optimizing their business results instead of moving resources around within their data center. Resources are easily tracked and monitored by the IBM Cloud™ Management Console with HMC, which automatically tracks usage by the minute and debits against Capacity Credits based on actual usage. With Power Enterprise Pools 2.0, clients no longer need to worry about over-provisioning capacity to support growth.</a:t>
            </a:r>
          </a:p>
          <a:p>
            <a:endParaRPr lang="en-US" dirty="0"/>
          </a:p>
          <a:p>
            <a:r>
              <a:rPr lang="en-US" dirty="0"/>
              <a:t>Highlights : </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All installed processors and memory on servers in a Power Enterprise Pool (2.0) are activated and made available for immediate use when a pool is started. There is no need to reallocate mobile resources from server to server.</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System capacity may be seamlessly made available when it is needed without requiring human awareness or intervention.</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Permanent, Capacity Upgrade on Demand processor and memory activations (Base Capacity) and corresponding license entitlements are purchased on each Power system. These Base Processor and Memory Activation resources are then aggregated across a pool.</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Unpurchased (inactive upon shipment) processor and memory capacity in the pool is activated when a pool is started and can subsequently be used on a pay-as-you-go basis (Metered Capacity) from Capacity Credits purchased from IBM or an authorized IBM Business Partner.</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Processor resource within a pool is tracked by the minute, based on actual consumption by shared processor partitions.</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Memory resource within a pool is tracked by the minute, based on the assignment of resources to partitions, not based on operating system usage of the memory.</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Metered Capacity consumption on one system may be offset by idle Base Capacity elsewhere in the pool during the same period.</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A single Power Enterprise Pool (2.0) may support up to 1,000 shared processor partitions across up to 32 Power systems </a:t>
            </a:r>
            <a:r>
              <a:rPr lang="en-US" sz="900" dirty="0"/>
              <a:t>with a maximum of 500 VMs per HMC </a:t>
            </a:r>
            <a:r>
              <a:rPr lang="en-US" sz="900" b="0" i="0" u="none" strike="noStrike" kern="1200" dirty="0">
                <a:solidFill>
                  <a:schemeClr val="tx1"/>
                </a:solidFill>
                <a:effectLst/>
                <a:latin typeface="IBM Plex Sans" panose="020B0503050203000203" pitchFamily="34" charset="0"/>
                <a:ea typeface="+mn-ea"/>
                <a:cs typeface="+mn-cs"/>
              </a:rPr>
              <a:t> within a single enterprise, within a single country. There may be m</a:t>
            </a:r>
            <a:r>
              <a:rPr lang="en-US" sz="900" b="0" i="0" kern="1200" dirty="0">
                <a:solidFill>
                  <a:schemeClr val="tx1"/>
                </a:solidFill>
                <a:effectLst/>
                <a:latin typeface="IBM Plex Sans" panose="020B0503050203000203" pitchFamily="34" charset="0"/>
                <a:ea typeface="+mn-ea"/>
                <a:cs typeface="+mn-cs"/>
              </a:rPr>
              <a:t>ultiple Hardware Management Console (HMC) concurrent connections to CMC per Power system.</a:t>
            </a:r>
            <a:endParaRPr lang="en-US" sz="900" b="0" i="0" u="none" strike="noStrike" kern="1200" dirty="0">
              <a:solidFill>
                <a:schemeClr val="tx1"/>
              </a:solidFill>
              <a:effectLst/>
              <a:latin typeface="IBM Plex Sans" panose="020B0503050203000203" pitchFamily="34" charset="0"/>
              <a:ea typeface="+mn-ea"/>
              <a:cs typeface="+mn-cs"/>
            </a:endParaRPr>
          </a:p>
          <a:p>
            <a:pPr marL="171450" lvl="0" indent="-171450">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Each Power Enterprise Pool (2.0) is monitored and managed from a Cloud Management Console in the IBM Cloud.   </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Capacity Credits may be purchased from IBM, an authorized IBM Business Partner, or online through the </a:t>
            </a:r>
            <a:r>
              <a:rPr lang="en-US" sz="900" b="0" i="0" u="none" strike="noStrike" kern="1200" dirty="0">
                <a:solidFill>
                  <a:schemeClr val="tx1"/>
                </a:solidFill>
                <a:effectLst/>
                <a:latin typeface="IBM Plex Sans" panose="020B0503050203000203" pitchFamily="34" charset="0"/>
                <a:ea typeface="+mn-ea"/>
                <a:cs typeface="+mn-cs"/>
                <a:hlinkClick r:id="rId3"/>
              </a:rPr>
              <a:t>IBM Entitled System Support </a:t>
            </a:r>
            <a:r>
              <a:rPr lang="en-US" sz="900" b="0" i="0" u="none" strike="noStrike" kern="1200" dirty="0">
                <a:solidFill>
                  <a:schemeClr val="tx1"/>
                </a:solidFill>
                <a:effectLst/>
                <a:latin typeface="IBM Plex Sans" panose="020B0503050203000203" pitchFamily="34" charset="0"/>
                <a:ea typeface="+mn-ea"/>
                <a:cs typeface="+mn-cs"/>
              </a:rPr>
              <a:t>website, where available.</a:t>
            </a:r>
          </a:p>
          <a:p>
            <a:pPr marL="171450" indent="-171450" fontAlgn="base">
              <a:buFont typeface="Arial" panose="020B0604020202020204" pitchFamily="34" charset="0"/>
              <a:buChar char="•"/>
            </a:pPr>
            <a:r>
              <a:rPr lang="en-US" sz="900" b="0" i="0" u="none" strike="noStrike" kern="1200" dirty="0">
                <a:solidFill>
                  <a:schemeClr val="tx1"/>
                </a:solidFill>
                <a:effectLst/>
                <a:latin typeface="IBM Plex Sans" panose="020B0503050203000203" pitchFamily="34" charset="0"/>
                <a:ea typeface="+mn-ea"/>
                <a:cs typeface="+mn-cs"/>
              </a:rPr>
              <a:t>Clients may more easily identify capacity usage and trends across their Power systems in a pool by viewing web-accessible aggregated data without spreadsheets or custom analysis tools.</a:t>
            </a:r>
          </a:p>
          <a:p>
            <a:pPr marL="171450" indent="-171450" fontAlgn="base">
              <a:buFont typeface="Arial" panose="020B0604020202020204" pitchFamily="34" charset="0"/>
              <a:buChar char="•"/>
            </a:pPr>
            <a:endParaRPr lang="en-US" sz="900" b="0" i="0" u="none" strike="noStrike" kern="1200" dirty="0">
              <a:solidFill>
                <a:schemeClr val="tx1"/>
              </a:solidFill>
              <a:effectLst/>
              <a:latin typeface="IBM Plex Sans" panose="020B0503050203000203" pitchFamily="34" charset="0"/>
              <a:ea typeface="+mn-ea"/>
              <a:cs typeface="+mn-cs"/>
            </a:endParaRPr>
          </a:p>
          <a:p>
            <a:r>
              <a:rPr lang="en-US" sz="900" b="0" i="0" kern="1200" dirty="0">
                <a:solidFill>
                  <a:schemeClr val="tx1"/>
                </a:solidFill>
                <a:effectLst/>
                <a:latin typeface="IBM Plex Sans" panose="020B0503050203000203" pitchFamily="34" charset="0"/>
                <a:ea typeface="+mn-ea"/>
                <a:cs typeface="+mn-cs"/>
              </a:rPr>
              <a:t>The Enterprise Pools 2.0 application provides features to: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Start a pool</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Add Power systems to a pool</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Set a monthly budget for Metered Capacity consumption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Analyze total or Metered minutes, Capacity Credits, core, memory, or operating system resource usage</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Monitor Base and Metered Capacity used within a pool over time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Analyze trends within a pool and adjust time scale to review by minutes, hours, days, weeks, or month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Drill down within a selected time period to see more detailed usage by VM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Show Capacity Credits consumed and breakdown usage by resource within a pool</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Display Capacity Credit balance, budget status, Metered resource rate table, and Capacity Credit purchase history</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Monitor and maintain monthly Capacity Credit budget</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Tailor alerts and thresholds for a pool based upon budget and resource consumption</a:t>
            </a:r>
          </a:p>
          <a:p>
            <a:pPr marL="17145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Both core and memory usage are tracked and charged by the minute. Both are based on the average usage for one minute and not the peak usage during the minute.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Core usage is tracked based on actual consumption by partitions. </a:t>
            </a:r>
          </a:p>
          <a:p>
            <a:pPr marL="171450" lvl="0" indent="-171450">
              <a:buFont typeface="Arial" panose="020B0604020202020204" pitchFamily="34" charset="0"/>
              <a:buChar char="•"/>
            </a:pPr>
            <a:r>
              <a:rPr lang="en-US" sz="900" b="0" i="0" kern="1200" dirty="0">
                <a:solidFill>
                  <a:schemeClr val="tx1"/>
                </a:solidFill>
                <a:effectLst/>
                <a:latin typeface="IBM Plex Sans" panose="020B0503050203000203" pitchFamily="34" charset="0"/>
                <a:ea typeface="+mn-ea"/>
                <a:cs typeface="+mn-cs"/>
              </a:rPr>
              <a:t>Memory usage is tracked based on the assignment of memory to partitions and is not tracked based on the operating system usage of the memory. Only memory assigned to active partitions is tracked and charged. </a:t>
            </a:r>
            <a:endParaRPr lang="en-US" sz="900" i="1"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6E2E38B8-B0B4-AD41-AC6E-B781F46A9FD3}" type="slidenum">
              <a:rPr kumimoji="0" lang="en-US" sz="1000" b="0" i="0" u="none" strike="noStrike" kern="1200" cap="none" spc="0" normalizeH="0" baseline="0" noProof="0" smtClean="0">
                <a:ln>
                  <a:noFill/>
                </a:ln>
                <a:solidFill>
                  <a:srgbClr val="000000"/>
                </a:solidFill>
                <a:effectLst/>
                <a:uLnTx/>
                <a:uFillTx/>
                <a:latin typeface="IBM Plex Sans"/>
                <a:ea typeface="+mn-ea"/>
                <a:cs typeface="+mn-cs"/>
              </a:rPr>
              <a:pPr marL="0" marR="0" lvl="0" indent="0" algn="r" defTabSz="922338" rtl="0" eaLnBrk="1" fontAlgn="base" latinLnBrk="0" hangingPunct="1">
                <a:lnSpc>
                  <a:spcPct val="100000"/>
                </a:lnSpc>
                <a:spcBef>
                  <a:spcPct val="0"/>
                </a:spcBef>
                <a:spcAft>
                  <a:spcPct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Footer Placeholder 4"/>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Group Name / DOC ID / Month XX, 2019 / © 2019 IBM Corporation</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Tree>
    <p:extLst>
      <p:ext uri="{BB962C8B-B14F-4D97-AF65-F5344CB8AC3E}">
        <p14:creationId xmlns:p14="http://schemas.microsoft.com/office/powerpoint/2010/main" val="1830183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Cloud Management Console (CMC) is a cloud-delivered solution that is updated multiple times each year by way of an agile continuous delivery process. This includes the latest 1.17 update, released in support of the latest Power10 server models, which includes multiple customer-requested enhancements.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85582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A7F235BB-2532-4321-A1BC-BCA4D9D1C26A}"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6515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algn="l" defTabSz="277200" eaLnBrk="1" hangingPunct="1">
              <a:lnSpc>
                <a:spcPct val="150000"/>
              </a:lnSpc>
              <a:spcAft>
                <a:spcPts val="364"/>
              </a:spcAft>
              <a:defRPr/>
            </a:pPr>
            <a:r>
              <a:rPr lang="en-US" dirty="0"/>
              <a:t>In addition to supporting the next generation of Power10 servers, the new </a:t>
            </a:r>
            <a:r>
              <a:rPr lang="en-US" dirty="0" err="1"/>
              <a:t>PowerVC</a:t>
            </a:r>
            <a:r>
              <a:rPr lang="en-US" dirty="0"/>
              <a:t> 2.0.3 release includes many significant enhancements that have been requested by the thousands of Power customers worldwide who depend upon </a:t>
            </a:r>
            <a:r>
              <a:rPr lang="en-US" dirty="0" err="1"/>
              <a:t>PowerVC</a:t>
            </a:r>
            <a:r>
              <a:rPr lang="en-US" dirty="0"/>
              <a:t> for their day-to-day virtualization management and private cloud capabilities.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Tree>
    <p:extLst>
      <p:ext uri="{BB962C8B-B14F-4D97-AF65-F5344CB8AC3E}">
        <p14:creationId xmlns:p14="http://schemas.microsoft.com/office/powerpoint/2010/main" val="2497371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A11F9DAD-5A11-41A3-94E3-E323FD64C878}"/>
              </a:ext>
            </a:extLst>
          </p:cNvPr>
          <p:cNvSpPr>
            <a:spLocks noGrp="1" noRot="1" noChangeAspect="1" noChangeArrowheads="1" noTextEdit="1"/>
          </p:cNvSpPr>
          <p:nvPr>
            <p:ph type="sldImg"/>
          </p:nvPr>
        </p:nvSpPr>
        <p:spPr bwMode="auto">
          <a:xfrm>
            <a:off x="1822450" y="228600"/>
            <a:ext cx="3327400" cy="18716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F8B1075A-3904-4FF6-9843-86BD76D59D6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err="1"/>
              <a:t>PowerVC</a:t>
            </a:r>
            <a:r>
              <a:rPr lang="en-US" altLang="en-US" dirty="0"/>
              <a:t> is available for customer trials and </a:t>
            </a:r>
            <a:r>
              <a:rPr lang="en-US" altLang="en-US" dirty="0" err="1"/>
              <a:t>PoCs</a:t>
            </a:r>
            <a:r>
              <a:rPr lang="en-US" altLang="en-US" dirty="0"/>
              <a:t>, by way of the included download link, which requires customer identification and a click-through Try/Buy license agreement.</a:t>
            </a:r>
          </a:p>
        </p:txBody>
      </p:sp>
      <p:sp>
        <p:nvSpPr>
          <p:cNvPr id="69636" name="Slide Number Placeholder 3">
            <a:extLst>
              <a:ext uri="{FF2B5EF4-FFF2-40B4-BE49-F238E27FC236}">
                <a16:creationId xmlns:a16="http://schemas.microsoft.com/office/drawing/2014/main" id="{D79180FB-4240-477B-A3F2-EDCC407D724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fld id="{DD980087-3455-4FB3-AA29-D6ECE503BB98}" type="slidenum">
              <a:rPr lang="en-US" altLang="en-US">
                <a:solidFill>
                  <a:srgbClr val="000000"/>
                </a:solidFill>
                <a:latin typeface="Calibri" panose="020F0502020204030204" pitchFamily="34" charset="0"/>
              </a:rPr>
              <a:pPr/>
              <a:t>23</a:t>
            </a:fld>
            <a:endParaRPr lang="en-US" altLang="en-US">
              <a:solidFill>
                <a:srgbClr val="000000"/>
              </a:solidFill>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rPr>
              <a:t>The Power architecture has unique advantages over commodity server platforms such as x86, because the engineering teams working on the processor, motherboards, virtualization and management appliances collaborate closely to ensure an integrated stack that works seamlessly. This approach is in stark contrast to the multi-vendor x86 approach, where the processor, server, management and virtualization must be purchased from different (and sometimes competing) vendors. The Power stack engineering teams are once again partnering closely to deliver the next-generation Power10 enterprise server platform, resulting in an IT architecture with industry-leading performance, scalability and security. Every layer in the Power stack is being refreshed, updated and optimized to make Power10 the platform of choice for mission-critical enterprise workloads.</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926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For those customers seeking more technical details on how to effectively deploy </a:t>
            </a:r>
            <a:r>
              <a:rPr lang="en-US" dirty="0" err="1"/>
              <a:t>PowerVC</a:t>
            </a:r>
            <a:r>
              <a:rPr lang="en-US" dirty="0"/>
              <a:t>, an IBM Redbook is available for download.</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a:p>
        </p:txBody>
      </p:sp>
    </p:spTree>
    <p:extLst>
      <p:ext uri="{BB962C8B-B14F-4D97-AF65-F5344CB8AC3E}">
        <p14:creationId xmlns:p14="http://schemas.microsoft.com/office/powerpoint/2010/main" val="4226254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Ansible is the industry-leading configuration management and automation software, which competes in the same market as products such as Puppet, Chef and Salt. Ansible is based upon open source code that is among the top ten most popular open source projects globally, and Red Hat offers a commercially supported enterprise version known as Red Hat Ansible Automation Platform.</a:t>
            </a:r>
          </a:p>
          <a:p>
            <a:r>
              <a:rPr lang="en-US" dirty="0"/>
              <a:t>Ansible uses an ‘agentless’ design that makes it easy to many a multitude of platforms, operating systems and IT architectures, including IBM Power. Any task that can be performed by an IT administrator using a command line script can be packaged up into an Ansible module for repeated execution across multiple endpoints (or VMs) and combined with other modules into an Ansible playbook.</a:t>
            </a:r>
          </a:p>
          <a:p>
            <a:r>
              <a:rPr lang="en-US" dirty="0"/>
              <a:t>Ansible playbooks are executed by the Ansible Engine back end, which connects to each of the managed endpoints or VMs. One or more Ansible Engines can be controlled by Ansible Tower, which provides a graphical dashboard view of the complete Ansible environment.</a:t>
            </a:r>
          </a:p>
        </p:txBody>
      </p:sp>
    </p:spTree>
    <p:extLst>
      <p:ext uri="{BB962C8B-B14F-4D97-AF65-F5344CB8AC3E}">
        <p14:creationId xmlns:p14="http://schemas.microsoft.com/office/powerpoint/2010/main" val="425550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Automating IT operations with Ansible delivers many benefits to IT managers and CIOs, including improvements in efficiency, visibility and simplicity. The resulting high level of repeatable automated IT processes increases productivity (admins can get more done) while reducing risk (less operator error). Ansible automated management also spans multiple configurable endpoints (including servers, VMs, network switches and storage devices) as well as platforms (including IBM Power, mainframe and x86).</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a:ea typeface="+mn-ea"/>
                <a:cs typeface="Arial" panose="020B0604020202020204" pitchFamily="34" charset="0"/>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Arial" panose="020B0604020202020204" pitchFamily="34" charset="0"/>
            </a:endParaRPr>
          </a:p>
        </p:txBody>
      </p:sp>
    </p:spTree>
    <p:extLst>
      <p:ext uri="{BB962C8B-B14F-4D97-AF65-F5344CB8AC3E}">
        <p14:creationId xmlns:p14="http://schemas.microsoft.com/office/powerpoint/2010/main" val="3593404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D90588-D11E-3444-BE51-311E486E42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084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The various Ansible Collections for IBM Power, which have been downloaded more than 100,000 times by Power customers, are now included in the Red Hat Ansible Automation Platform. As a result, these modules are covered by Red Hat’s 24x7 enterprise support team, which collaborates with the respective Power development teams.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a:p>
        </p:txBody>
      </p:sp>
    </p:spTree>
    <p:extLst>
      <p:ext uri="{BB962C8B-B14F-4D97-AF65-F5344CB8AC3E}">
        <p14:creationId xmlns:p14="http://schemas.microsoft.com/office/powerpoint/2010/main" val="4205727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Power customers can download and install a trial of Ansible Automation Platform to get started with IT automation for Power servers. The Ansible Galaxy is a popular repository of open-source Ansible modules. Other downloadable materials include white papers, Webinars, blogs and videos.</a:t>
            </a:r>
          </a:p>
        </p:txBody>
      </p:sp>
      <p:sp>
        <p:nvSpPr>
          <p:cNvPr id="4" name="Slide Number Placeholder 3"/>
          <p:cNvSpPr>
            <a:spLocks noGrp="1"/>
          </p:cNvSpPr>
          <p:nvPr>
            <p:ph type="sldNum" sz="quarter" idx="5"/>
          </p:nvPr>
        </p:nvSpPr>
        <p:spPr/>
        <p:txBody>
          <a:bodyPr/>
          <a:lstStyle/>
          <a:p>
            <a:fld id="{18D02FFD-07D4-5C4F-BD77-921008177348}" type="slidenum">
              <a:rPr lang="en-US" smtClean="0"/>
              <a:pPr/>
              <a:t>29</a:t>
            </a:fld>
            <a:endParaRPr lang="en-US" dirty="0"/>
          </a:p>
        </p:txBody>
      </p:sp>
    </p:spTree>
    <p:extLst>
      <p:ext uri="{BB962C8B-B14F-4D97-AF65-F5344CB8AC3E}">
        <p14:creationId xmlns:p14="http://schemas.microsoft.com/office/powerpoint/2010/main" val="239185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34B154A-322E-49AB-BB4D-DEE755A12E4A}"/>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9D085661-BF16-44BE-8E72-AA23F739AF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Supporting the Power10 scale-out server release will be the updated HMC/</a:t>
            </a:r>
            <a:r>
              <a:rPr lang="en-US" altLang="en-US" dirty="0" err="1"/>
              <a:t>vHMC</a:t>
            </a:r>
            <a:r>
              <a:rPr lang="en-US" altLang="en-US" dirty="0"/>
              <a:t> V10R1M10120, along with updates to CMC, </a:t>
            </a:r>
            <a:r>
              <a:rPr lang="en-US" altLang="en-US" dirty="0" err="1"/>
              <a:t>PowerVM</a:t>
            </a:r>
            <a:r>
              <a:rPr lang="en-US" altLang="en-US" dirty="0"/>
              <a:t>, VIOS and </a:t>
            </a:r>
            <a:r>
              <a:rPr lang="en-US" altLang="en-US" dirty="0" err="1"/>
              <a:t>PowerVC</a:t>
            </a:r>
            <a:r>
              <a:rPr lang="en-US" altLang="en-US" dirty="0"/>
              <a:t>. </a:t>
            </a:r>
          </a:p>
        </p:txBody>
      </p:sp>
      <p:sp>
        <p:nvSpPr>
          <p:cNvPr id="57348" name="Slide Number Placeholder 3">
            <a:extLst>
              <a:ext uri="{FF2B5EF4-FFF2-40B4-BE49-F238E27FC236}">
                <a16:creationId xmlns:a16="http://schemas.microsoft.com/office/drawing/2014/main" id="{88BAD1FC-5891-4024-8FAE-96F8F0F348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CFC662-167B-446C-9758-4BD7D1A90A4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sym typeface="Helvetica Light"/>
            </a:endParaRPr>
          </a:p>
        </p:txBody>
      </p:sp>
    </p:spTree>
    <p:extLst>
      <p:ext uri="{BB962C8B-B14F-4D97-AF65-F5344CB8AC3E}">
        <p14:creationId xmlns:p14="http://schemas.microsoft.com/office/powerpoint/2010/main" val="609326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a:p>
        </p:txBody>
      </p:sp>
    </p:spTree>
    <p:extLst>
      <p:ext uri="{BB962C8B-B14F-4D97-AF65-F5344CB8AC3E}">
        <p14:creationId xmlns:p14="http://schemas.microsoft.com/office/powerpoint/2010/main" val="131069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34B154A-322E-49AB-BB4D-DEE755A12E4A}"/>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9D085661-BF16-44BE-8E72-AA23F739AF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Supporting the Power10 scale-out server release will be the updated HMC/</a:t>
            </a:r>
            <a:r>
              <a:rPr lang="en-US" altLang="en-US" dirty="0" err="1"/>
              <a:t>vHMC</a:t>
            </a:r>
            <a:r>
              <a:rPr lang="en-US" altLang="en-US" dirty="0"/>
              <a:t> V10R1M10120, along with updates to CMC, </a:t>
            </a:r>
            <a:r>
              <a:rPr lang="en-US" altLang="en-US" dirty="0" err="1"/>
              <a:t>PowerVM</a:t>
            </a:r>
            <a:r>
              <a:rPr lang="en-US" altLang="en-US" dirty="0"/>
              <a:t>, VIOS and </a:t>
            </a:r>
            <a:r>
              <a:rPr lang="en-US" altLang="en-US" dirty="0" err="1"/>
              <a:t>PowerVC</a:t>
            </a:r>
            <a:r>
              <a:rPr lang="en-US" altLang="en-US" dirty="0"/>
              <a:t>. </a:t>
            </a:r>
          </a:p>
        </p:txBody>
      </p:sp>
      <p:sp>
        <p:nvSpPr>
          <p:cNvPr id="57348" name="Slide Number Placeholder 3">
            <a:extLst>
              <a:ext uri="{FF2B5EF4-FFF2-40B4-BE49-F238E27FC236}">
                <a16:creationId xmlns:a16="http://schemas.microsoft.com/office/drawing/2014/main" id="{88BAD1FC-5891-4024-8FAE-96F8F0F348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CFC662-167B-446C-9758-4BD7D1A90A4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sym typeface="Helvetica Light"/>
            </a:endParaRPr>
          </a:p>
        </p:txBody>
      </p:sp>
    </p:spTree>
    <p:extLst>
      <p:ext uri="{BB962C8B-B14F-4D97-AF65-F5344CB8AC3E}">
        <p14:creationId xmlns:p14="http://schemas.microsoft.com/office/powerpoint/2010/main" val="38245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34B154A-322E-49AB-BB4D-DEE755A12E4A}"/>
              </a:ext>
            </a:extLst>
          </p:cNvPr>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9D085661-BF16-44BE-8E72-AA23F739AF5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The releases of HMC, </a:t>
            </a:r>
            <a:r>
              <a:rPr lang="en-US" altLang="en-US" dirty="0" err="1"/>
              <a:t>vHMC</a:t>
            </a:r>
            <a:r>
              <a:rPr lang="en-US" altLang="en-US" dirty="0"/>
              <a:t>, </a:t>
            </a:r>
            <a:r>
              <a:rPr lang="en-US" altLang="en-US" dirty="0" err="1"/>
              <a:t>PowerVM</a:t>
            </a:r>
            <a:r>
              <a:rPr lang="en-US" altLang="en-US" dirty="0"/>
              <a:t>, VIOS and </a:t>
            </a:r>
            <a:r>
              <a:rPr lang="en-US" altLang="en-US" dirty="0" err="1"/>
              <a:t>PowerVC</a:t>
            </a:r>
            <a:r>
              <a:rPr lang="en-US" altLang="en-US" dirty="0"/>
              <a:t> delivered in April 2021 were the final updates for the Power9 platform. The next wave of updates for the Power virtualization and management stack support the new generation of Power10 servers. This includes the current HMC/</a:t>
            </a:r>
            <a:r>
              <a:rPr lang="en-US" altLang="en-US" dirty="0" err="1"/>
              <a:t>vHMC</a:t>
            </a:r>
            <a:r>
              <a:rPr lang="en-US" altLang="en-US" dirty="0"/>
              <a:t> V10R1M1010 (which supports the FW1010 firmware release) the forthcoming HMC/</a:t>
            </a:r>
            <a:r>
              <a:rPr lang="en-US" altLang="en-US" dirty="0" err="1"/>
              <a:t>vHMC</a:t>
            </a:r>
            <a:r>
              <a:rPr lang="en-US" altLang="en-US" dirty="0"/>
              <a:t> V10R1M1020 (which supports the FW1020 firmware), </a:t>
            </a:r>
            <a:r>
              <a:rPr lang="en-US" altLang="en-US" dirty="0" err="1"/>
              <a:t>PowerVM</a:t>
            </a:r>
            <a:r>
              <a:rPr lang="en-US" altLang="en-US" dirty="0"/>
              <a:t> 3.1.3 (with VIOS 3.1.3) and </a:t>
            </a:r>
            <a:r>
              <a:rPr lang="en-US" altLang="en-US" dirty="0" err="1"/>
              <a:t>PowerVC</a:t>
            </a:r>
            <a:r>
              <a:rPr lang="en-US" altLang="en-US" dirty="0"/>
              <a:t> 2.0.3. With the addition of support for the Power10 platform, support will be dropped for the Power7 platform, consistent with the IBM Power policy of supporting three processor generations (Power8, Power9 and Power10).</a:t>
            </a:r>
          </a:p>
        </p:txBody>
      </p:sp>
      <p:sp>
        <p:nvSpPr>
          <p:cNvPr id="57348" name="Slide Number Placeholder 3">
            <a:extLst>
              <a:ext uri="{FF2B5EF4-FFF2-40B4-BE49-F238E27FC236}">
                <a16:creationId xmlns:a16="http://schemas.microsoft.com/office/drawing/2014/main" id="{88BAD1FC-5891-4024-8FAE-96F8F0F348B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CFC662-167B-446C-9758-4BD7D1A90A47}"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mn-cs"/>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sym typeface="Helvetica Light"/>
            </a:endParaRPr>
          </a:p>
        </p:txBody>
      </p:sp>
    </p:spTree>
    <p:extLst>
      <p:ext uri="{BB962C8B-B14F-4D97-AF65-F5344CB8AC3E}">
        <p14:creationId xmlns:p14="http://schemas.microsoft.com/office/powerpoint/2010/main" val="462862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rPr>
              <a:t>IBM has a long history of leadership and innovation in the field of virtualization. This is not a new technology – it has been around since 1967 on the mainframe, and was first developed for the POWER processor back in 1997. Since then IBM has continued to refine the technology to make it more reliable, scalable and better serve the business needs of clients. With the latest Power10 generation of servers, </a:t>
            </a:r>
            <a:r>
              <a:rPr lang="en-US" altLang="en-US" dirty="0" err="1">
                <a:latin typeface="Arial" pitchFamily="34" charset="0"/>
              </a:rPr>
              <a:t>PowerVM</a:t>
            </a:r>
            <a:r>
              <a:rPr lang="en-US" altLang="en-US" dirty="0">
                <a:latin typeface="Arial" pitchFamily="34" charset="0"/>
              </a:rPr>
              <a:t> is built into the firmware, ensuring that every Power workload is fully virtualized, mobile and cloud-enabled.</a:t>
            </a:r>
            <a:endParaRPr lang="en-US" altLang="en-US" b="1"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71248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dirty="0">
                <a:latin typeface="Arial" pitchFamily="34" charset="0"/>
              </a:rPr>
              <a:t>Creating a virtualized workload in </a:t>
            </a:r>
            <a:r>
              <a:rPr lang="en-US" altLang="en-US" dirty="0" err="1">
                <a:latin typeface="Arial" pitchFamily="34" charset="0"/>
              </a:rPr>
              <a:t>PowerVM</a:t>
            </a:r>
            <a:r>
              <a:rPr lang="en-US" altLang="en-US" dirty="0">
                <a:latin typeface="Arial" pitchFamily="34" charset="0"/>
              </a:rPr>
              <a:t> is similar to setting up a new server, except that it only needs to be done once. After that, deploying an identical workload is as simple as copying a file, saving many hours of repetitive admin work and minimizing the risk of errors. Virtualizing workloads also makes it easier to provision, scale, and recover from system outages. Fully-virtualized, fully-mobile workloads are essential for cloud-based infrastructure, so creating VMs is always the first step in deploying an effective cloud solution.</a:t>
            </a:r>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996644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lvl="0"/>
            <a:endParaRPr lang="en-US" dirty="0">
              <a:latin typeface="Arial" charset="0"/>
              <a:ea typeface="MS PGothic" panose="020B0600070205080204" pitchFamily="34" charset="-128"/>
            </a:endParaRPr>
          </a:p>
          <a:p>
            <a:pPr lvl="0"/>
            <a:r>
              <a:rPr lang="en-US" dirty="0"/>
              <a:t> </a:t>
            </a:r>
          </a:p>
        </p:txBody>
      </p:sp>
      <p:sp>
        <p:nvSpPr>
          <p:cNvPr id="4" name="Slide Number Placeholder 3"/>
          <p:cNvSpPr>
            <a:spLocks noGrp="1"/>
          </p:cNvSpPr>
          <p:nvPr>
            <p:ph type="sldNum" sz="quarter" idx="10"/>
          </p:nvPr>
        </p:nvSpPr>
        <p:spPr/>
        <p:txBody>
          <a:bodyPr/>
          <a:lstStyle/>
          <a:p>
            <a:fld id="{EF3D4F95-2774-DE4F-B5FB-AE9CBF9809D2}" type="slidenum">
              <a:rPr lang="en-US" smtClean="0"/>
              <a:t>7</a:t>
            </a:fld>
            <a:endParaRPr lang="en-US"/>
          </a:p>
        </p:txBody>
      </p:sp>
    </p:spTree>
    <p:extLst>
      <p:ext uri="{BB962C8B-B14F-4D97-AF65-F5344CB8AC3E}">
        <p14:creationId xmlns:p14="http://schemas.microsoft.com/office/powerpoint/2010/main" val="179112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new Service Pack (SP) for the </a:t>
            </a:r>
            <a:r>
              <a:rPr lang="en-US" dirty="0" err="1"/>
              <a:t>PowerVM</a:t>
            </a:r>
            <a:r>
              <a:rPr lang="en-US" dirty="0"/>
              <a:t> 3.1.3 release comprises an update of the </a:t>
            </a:r>
            <a:r>
              <a:rPr lang="en-US" dirty="0" err="1"/>
              <a:t>PowerVM</a:t>
            </a:r>
            <a:r>
              <a:rPr lang="en-US" dirty="0"/>
              <a:t> hypervisor (built into the Power10 server firmware installed on the motherboard) and an updated VIOS 3.1.3 (a pre-built VM that provides virtualized I/O capabilities). As well as adding support for Power10 servers, these components include several performance and configuration enhancements that have been requested by Power customers.</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Tree>
    <p:extLst>
      <p:ext uri="{BB962C8B-B14F-4D97-AF65-F5344CB8AC3E}">
        <p14:creationId xmlns:p14="http://schemas.microsoft.com/office/powerpoint/2010/main" val="131053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While it is IBM Power support policy to support three VIOS versions, the initial Power10 release supported only the new VIOS 3.1.3 at the time of launch (September 2021). However, support for the prior VIOS 3.1.1 and 3.1.2 will be added in 2022, allowing enterprise customers the ability to standardize VIOS across their Power datacenters and migrate at a time of their choice. Many Power customers run their most mission-critical enterprise workloads on the Power platform, and therefore they prefer to adopt a systematic, cautious and controlled approach to migrating those workloads to the latest Power stack.</a:t>
            </a:r>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9</a:t>
            </a:fld>
            <a:endParaRPr lang="en-US"/>
          </a:p>
        </p:txBody>
      </p:sp>
    </p:spTree>
    <p:extLst>
      <p:ext uri="{BB962C8B-B14F-4D97-AF65-F5344CB8AC3E}">
        <p14:creationId xmlns:p14="http://schemas.microsoft.com/office/powerpoint/2010/main" val="1398834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FFFFF"/>
          </a:solidFill>
        </p:spPr>
        <p:txBody>
          <a:bodyPr wrap="square" lIns="0" tIns="0" rIns="0" bIns="0" rtlCol="0" anchor="ctr">
            <a:noAutofit/>
          </a:bodyPr>
          <a:lstStyle/>
          <a:p>
            <a:pPr algn="ctr"/>
            <a:endParaRPr lang="en-US" sz="1200" b="0" i="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8"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a:t>2019 IBM Systems Technical University, Dubai / April 15-18, 2019 / © 2019 IBM Corporation</a:t>
            </a:r>
          </a:p>
        </p:txBody>
      </p:sp>
      <p:sp>
        <p:nvSpPr>
          <p:cNvPr id="6" name="Slide Number Placeholder 5"/>
          <p:cNvSpPr>
            <a:spLocks noGrp="1"/>
          </p:cNvSpPr>
          <p:nvPr>
            <p:ph type="sldNum" sz="quarter" idx="12"/>
          </p:nvPr>
        </p:nvSpPr>
        <p:spPr>
          <a:xfrm>
            <a:off x="6858000" y="4826480"/>
            <a:ext cx="2057400" cy="137160"/>
          </a:xfrm>
          <a:prstGeom prst="rect">
            <a:avLst/>
          </a:prstGeom>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829958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C1D2-22ED-E94D-BB7D-31224BE27F3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107D8A-E56C-124B-AB5E-0616A4091B26}"/>
              </a:ext>
            </a:extLst>
          </p:cNvPr>
          <p:cNvSpPr>
            <a:spLocks noGrp="1"/>
          </p:cNvSpPr>
          <p:nvPr>
            <p:ph type="dt" sz="half" idx="10"/>
          </p:nvPr>
        </p:nvSpPr>
        <p:spPr/>
        <p:txBody>
          <a:bodyPr/>
          <a:lstStyle/>
          <a:p>
            <a:fld id="{321E4B7C-3E77-1D41-B907-92018F57EB65}" type="datetimeFigureOut">
              <a:rPr lang="en-US" smtClean="0"/>
              <a:t>5/22/2022</a:t>
            </a:fld>
            <a:endParaRPr lang="en-US"/>
          </a:p>
        </p:txBody>
      </p:sp>
      <p:sp>
        <p:nvSpPr>
          <p:cNvPr id="4" name="Footer Placeholder 3">
            <a:extLst>
              <a:ext uri="{FF2B5EF4-FFF2-40B4-BE49-F238E27FC236}">
                <a16:creationId xmlns:a16="http://schemas.microsoft.com/office/drawing/2014/main" id="{BA8ADF9A-6BAA-A74B-8272-19EB6E8E23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743741-90BD-CA4A-A9C1-298F15FE2F45}"/>
              </a:ext>
            </a:extLst>
          </p:cNvPr>
          <p:cNvSpPr>
            <a:spLocks noGrp="1"/>
          </p:cNvSpPr>
          <p:nvPr>
            <p:ph type="sldNum" sz="quarter" idx="12"/>
          </p:nvPr>
        </p:nvSpPr>
        <p:spPr/>
        <p:txBody>
          <a:bodyPr/>
          <a:lstStyle/>
          <a:p>
            <a:fld id="{7BF9B752-4C96-A146-A60E-41A68518941E}" type="slidenum">
              <a:rPr lang="en-US" smtClean="0"/>
              <a:t>‹#›</a:t>
            </a:fld>
            <a:endParaRPr lang="en-US"/>
          </a:p>
        </p:txBody>
      </p:sp>
    </p:spTree>
    <p:extLst>
      <p:ext uri="{BB962C8B-B14F-4D97-AF65-F5344CB8AC3E}">
        <p14:creationId xmlns:p14="http://schemas.microsoft.com/office/powerpoint/2010/main" val="3603210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45047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70074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Drag picture to placeholder or click icon to add</a:t>
            </a:r>
          </a:p>
        </p:txBody>
      </p:sp>
    </p:spTree>
    <p:extLst>
      <p:ext uri="{BB962C8B-B14F-4D97-AF65-F5344CB8AC3E}">
        <p14:creationId xmlns:p14="http://schemas.microsoft.com/office/powerpoint/2010/main" val="51315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atin typeface="+mn-lt"/>
              </a:defRPr>
            </a:lvl1pPr>
          </a:lstStyle>
          <a:p>
            <a:r>
              <a:rPr lang="en-US" dirty="0"/>
              <a:t>Click to edit Master title style</a:t>
            </a:r>
          </a:p>
        </p:txBody>
      </p:sp>
    </p:spTree>
    <p:extLst>
      <p:ext uri="{BB962C8B-B14F-4D97-AF65-F5344CB8AC3E}">
        <p14:creationId xmlns:p14="http://schemas.microsoft.com/office/powerpoint/2010/main" val="4512763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5237428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13605741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90446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8037231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736174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82808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327739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913815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6924250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2571750"/>
            <a:ext cx="2286003" cy="257175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4260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664527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400" b="0" i="0" dirty="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9024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A4FC-803A-4949-B456-96A2531A6D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A6D633-FBA9-194B-BEA3-2E655FC5E86C}"/>
              </a:ext>
            </a:extLst>
          </p:cNvPr>
          <p:cNvSpPr>
            <a:spLocks noGrp="1"/>
          </p:cNvSpPr>
          <p:nvPr>
            <p:ph type="dt" sz="half" idx="10"/>
          </p:nvPr>
        </p:nvSpPr>
        <p:spPr/>
        <p:txBody>
          <a:bodyPr/>
          <a:lstStyle/>
          <a:p>
            <a:fld id="{C8EE226D-F5AB-B944-A8F4-690B6BAAF7F5}" type="datetime1">
              <a:rPr lang="en-US" smtClean="0"/>
              <a:t>5/22/2022</a:t>
            </a:fld>
            <a:endParaRPr lang="en-US"/>
          </a:p>
        </p:txBody>
      </p:sp>
      <p:sp>
        <p:nvSpPr>
          <p:cNvPr id="4" name="Footer Placeholder 3">
            <a:extLst>
              <a:ext uri="{FF2B5EF4-FFF2-40B4-BE49-F238E27FC236}">
                <a16:creationId xmlns:a16="http://schemas.microsoft.com/office/drawing/2014/main" id="{B8FDBAFF-B5F6-9141-B3BD-822E79A603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05383B-27DC-724F-96E3-073D50E6D41B}"/>
              </a:ext>
            </a:extLst>
          </p:cNvPr>
          <p:cNvSpPr>
            <a:spLocks noGrp="1"/>
          </p:cNvSpPr>
          <p:nvPr>
            <p:ph type="sldNum" sz="quarter" idx="12"/>
          </p:nvPr>
        </p:nvSpPr>
        <p:spPr/>
        <p:txBody>
          <a:bodyPr/>
          <a:lstStyle/>
          <a:p>
            <a:fld id="{F069F579-72E6-0C45-AE64-EC1B880C1C1E}" type="slidenum">
              <a:rPr lang="en-US" smtClean="0"/>
              <a:t>‹#›</a:t>
            </a:fld>
            <a:endParaRPr lang="en-US"/>
          </a:p>
        </p:txBody>
      </p:sp>
    </p:spTree>
    <p:extLst>
      <p:ext uri="{BB962C8B-B14F-4D97-AF65-F5344CB8AC3E}">
        <p14:creationId xmlns:p14="http://schemas.microsoft.com/office/powerpoint/2010/main" val="354610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2.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2" r:id="rId33"/>
    <p:sldLayoutId id="2147483963" r:id="rId34"/>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61" r:id="rId33"/>
  </p:sldLayoutIdLst>
  <p:hf hdr="0" dt="0"/>
  <p:txStyles>
    <p:title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idrobinson@us.ibm.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ww.ibm.com/it-infrastructure/power" TargetMode="External"/><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ibm.com/account/reg/us-en/signup?formid=urx-50076"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whitehouse.gov/briefing-room/presidential-actions/2021/05/12/executive-order-on-improving-the-nations-cybersecurity/" TargetMode="External"/><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4.png"/><Relationship Id="rId3" Type="http://schemas.openxmlformats.org/officeDocument/2006/relationships/image" Target="../media/image22.png"/><Relationship Id="rId7" Type="http://schemas.openxmlformats.org/officeDocument/2006/relationships/image" Target="../media/image26.tiff"/><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jpe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https://epwt-www.mybluemix.net/software/support/trial/cst/programwebsite.wss?siteId=1138&amp;h=null&amp;p=nul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3.xml"/><Relationship Id="rId6" Type="http://schemas.openxmlformats.org/officeDocument/2006/relationships/image" Target="../media/image5.jpeg"/><Relationship Id="rId5" Type="http://schemas.openxmlformats.org/officeDocument/2006/relationships/hyperlink" Target="https://www.redbooks.ibm.com/abstracts/sg248477.html?Open" TargetMode="External"/><Relationship Id="rId4" Type="http://schemas.openxmlformats.org/officeDocument/2006/relationships/image" Target="../media/image50.png"/><Relationship Id="rId9"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54.tiff"/></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4.tiff"/><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5.png"/><Relationship Id="rId18" Type="http://schemas.openxmlformats.org/officeDocument/2006/relationships/image" Target="../media/image68.png"/><Relationship Id="rId3" Type="http://schemas.openxmlformats.org/officeDocument/2006/relationships/notesSlide" Target="../notesSlides/notesSlide23.xml"/><Relationship Id="rId21" Type="http://schemas.openxmlformats.org/officeDocument/2006/relationships/image" Target="../media/image71.png"/><Relationship Id="rId7" Type="http://schemas.openxmlformats.org/officeDocument/2006/relationships/oleObject" Target="../embeddings/oleObject1.bin"/><Relationship Id="rId12" Type="http://schemas.openxmlformats.org/officeDocument/2006/relationships/image" Target="../media/image64.png"/><Relationship Id="rId17" Type="http://schemas.openxmlformats.org/officeDocument/2006/relationships/image" Target="../media/image3.png"/><Relationship Id="rId2" Type="http://schemas.openxmlformats.org/officeDocument/2006/relationships/slideLayout" Target="../slideLayouts/slideLayout33.xml"/><Relationship Id="rId16" Type="http://schemas.openxmlformats.org/officeDocument/2006/relationships/image" Target="../media/image67.tiff"/><Relationship Id="rId20" Type="http://schemas.openxmlformats.org/officeDocument/2006/relationships/image" Target="../media/image70.png"/><Relationship Id="rId1" Type="http://schemas.openxmlformats.org/officeDocument/2006/relationships/vmlDrawing" Target="../drawings/vmlDrawing1.vml"/><Relationship Id="rId6" Type="http://schemas.openxmlformats.org/officeDocument/2006/relationships/image" Target="../media/image60.png"/><Relationship Id="rId11" Type="http://schemas.openxmlformats.org/officeDocument/2006/relationships/image" Target="../media/image63.png"/><Relationship Id="rId5" Type="http://schemas.openxmlformats.org/officeDocument/2006/relationships/image" Target="../media/image59.png"/><Relationship Id="rId15" Type="http://schemas.openxmlformats.org/officeDocument/2006/relationships/oleObject" Target="../embeddings/oleObject2.bin"/><Relationship Id="rId10" Type="http://schemas.openxmlformats.org/officeDocument/2006/relationships/image" Target="../media/image62.tiff"/><Relationship Id="rId19" Type="http://schemas.openxmlformats.org/officeDocument/2006/relationships/image" Target="../media/image69.png"/><Relationship Id="rId4" Type="http://schemas.openxmlformats.org/officeDocument/2006/relationships/hyperlink" Target="https://access.redhat.com/support/policy/updates/ansible-automation-platform" TargetMode="External"/><Relationship Id="rId9" Type="http://schemas.openxmlformats.org/officeDocument/2006/relationships/image" Target="../media/image61.png"/><Relationship Id="rId14" Type="http://schemas.openxmlformats.org/officeDocument/2006/relationships/image" Target="../media/image66.tiff"/></Relationships>
</file>

<file path=ppt/slides/_rels/slide28.xml.rels><?xml version="1.0" encoding="UTF-8" standalone="yes"?>
<Relationships xmlns="http://schemas.openxmlformats.org/package/2006/relationships"><Relationship Id="rId8" Type="http://schemas.openxmlformats.org/officeDocument/2006/relationships/hyperlink" Target="https://galaxy.ansible.com/ibm/power_hmc" TargetMode="External"/><Relationship Id="rId3" Type="http://schemas.openxmlformats.org/officeDocument/2006/relationships/hyperlink" Target="https://www.ansible.com/integrations/infrastructure/ibm-power-systems" TargetMode="External"/><Relationship Id="rId7" Type="http://schemas.openxmlformats.org/officeDocument/2006/relationships/hyperlink" Target="https://galaxy.ansible.com/ibm/power_aix" TargetMode="External"/><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3.png"/><Relationship Id="rId5" Type="http://schemas.openxmlformats.org/officeDocument/2006/relationships/image" Target="../media/image73.png"/><Relationship Id="rId10" Type="http://schemas.openxmlformats.org/officeDocument/2006/relationships/hyperlink" Target="https://galaxy.ansible.com/ibm/power_vios" TargetMode="External"/><Relationship Id="rId4" Type="http://schemas.openxmlformats.org/officeDocument/2006/relationships/image" Target="../media/image72.png"/><Relationship Id="rId9" Type="http://schemas.openxmlformats.org/officeDocument/2006/relationships/hyperlink" Target="https://galaxy.ansible.com/ibm/power_ibmi"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docs.ansible.com/ansible/latest/index.html" TargetMode="External"/><Relationship Id="rId13" Type="http://schemas.openxmlformats.org/officeDocument/2006/relationships/image" Target="../media/image75.png"/><Relationship Id="rId3" Type="http://schemas.openxmlformats.org/officeDocument/2006/relationships/hyperlink" Target="https://www.ansible.com/hubfs/pdfs/Ansible-InDepth-WhitePaper.pdf" TargetMode="External"/><Relationship Id="rId7" Type="http://schemas.openxmlformats.org/officeDocument/2006/relationships/hyperlink" Target="https://www.redhat.com/en/technologies/management/ansible/try-it" TargetMode="External"/><Relationship Id="rId12"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34.xml"/><Relationship Id="rId6" Type="http://schemas.openxmlformats.org/officeDocument/2006/relationships/hyperlink" Target="https://www.ansible.com/resources/webinars-training/automate-aix-and-ibm-i-admin-tasks-with-ansible-content-webinar" TargetMode="External"/><Relationship Id="rId11" Type="http://schemas.openxmlformats.org/officeDocument/2006/relationships/hyperlink" Target="http://ibm.biz/ansible-i" TargetMode="External"/><Relationship Id="rId5" Type="http://schemas.openxmlformats.org/officeDocument/2006/relationships/hyperlink" Target="https://galaxy.ansible.com/search?keywords=ibm%20and%20power" TargetMode="External"/><Relationship Id="rId10" Type="http://schemas.openxmlformats.org/officeDocument/2006/relationships/hyperlink" Target="http://ibm.biz/ansible-aix" TargetMode="External"/><Relationship Id="rId4" Type="http://schemas.openxmlformats.org/officeDocument/2006/relationships/hyperlink" Target="https://www.ansible.com/integrations/infrastructure/ibm-power-systems" TargetMode="External"/><Relationship Id="rId9" Type="http://schemas.openxmlformats.org/officeDocument/2006/relationships/hyperlink" Target="http://ibm.biz/ansible-power-trailer" TargetMode="External"/><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3.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4695063" cy="4294632"/>
          </a:xfrm>
        </p:spPr>
        <p:txBody>
          <a:bodyPr/>
          <a:lstStyle/>
          <a:p>
            <a:r>
              <a:rPr lang="en-US" dirty="0"/>
              <a:t>IBM Power10 virtualization, management and automation</a:t>
            </a:r>
            <a:br>
              <a:rPr lang="en-US" dirty="0"/>
            </a:br>
            <a:r>
              <a:rPr lang="en-US" sz="1600" dirty="0"/>
              <a:t>—</a:t>
            </a:r>
            <a:br>
              <a:rPr lang="en-US" sz="1600" dirty="0"/>
            </a:br>
            <a:br>
              <a:rPr lang="en-US" sz="1600" dirty="0"/>
            </a:br>
            <a:r>
              <a:rPr lang="en-US" sz="1600" dirty="0"/>
              <a:t>Ian Robinson	</a:t>
            </a:r>
            <a:br>
              <a:rPr lang="en-US" sz="1600" dirty="0"/>
            </a:br>
            <a:r>
              <a:rPr lang="en-US" sz="1600" dirty="0"/>
              <a:t>Power software product management leader</a:t>
            </a:r>
            <a:br>
              <a:rPr lang="en-US" sz="1600" dirty="0"/>
            </a:br>
            <a:r>
              <a:rPr lang="en-US" sz="1200" dirty="0">
                <a:hlinkClick r:id="rId3"/>
              </a:rPr>
              <a:t>idrobinson@us.ibm.com</a:t>
            </a:r>
            <a:br>
              <a:rPr lang="en-US" sz="1200" dirty="0"/>
            </a:br>
            <a:br>
              <a:rPr lang="en-US" sz="1200" dirty="0"/>
            </a:br>
            <a:br>
              <a:rPr lang="en-US" sz="1200" dirty="0"/>
            </a:br>
            <a:br>
              <a:rPr lang="en-US" sz="1200" dirty="0"/>
            </a:br>
            <a:br>
              <a:rPr lang="en-US" sz="1200" dirty="0"/>
            </a:br>
            <a:endParaRPr lang="en-US" sz="1200" dirty="0"/>
          </a:p>
        </p:txBody>
      </p:sp>
      <p:pic>
        <p:nvPicPr>
          <p:cNvPr id="3" name="Picture 2" descr="Icon&#10;&#10;Description automatically generated">
            <a:extLst>
              <a:ext uri="{FF2B5EF4-FFF2-40B4-BE49-F238E27FC236}">
                <a16:creationId xmlns:a16="http://schemas.microsoft.com/office/drawing/2014/main" id="{394D5842-65D2-460C-94A4-CD29FFCDC16C}"/>
              </a:ext>
            </a:extLst>
          </p:cNvPr>
          <p:cNvPicPr>
            <a:picLocks noChangeAspect="1"/>
          </p:cNvPicPr>
          <p:nvPr/>
        </p:nvPicPr>
        <p:blipFill>
          <a:blip r:embed="rId4"/>
          <a:stretch>
            <a:fillRect/>
          </a:stretch>
        </p:blipFill>
        <p:spPr>
          <a:xfrm>
            <a:off x="5062278" y="615963"/>
            <a:ext cx="3871411" cy="4070337"/>
          </a:xfrm>
          <a:prstGeom prst="rect">
            <a:avLst/>
          </a:prstGeom>
          <a:noFill/>
        </p:spPr>
      </p:pic>
    </p:spTree>
    <p:extLst>
      <p:ext uri="{BB962C8B-B14F-4D97-AF65-F5344CB8AC3E}">
        <p14:creationId xmlns:p14="http://schemas.microsoft.com/office/powerpoint/2010/main" val="4179297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1071-FAE7-47C1-9077-B7B819E01A65}"/>
              </a:ext>
            </a:extLst>
          </p:cNvPr>
          <p:cNvSpPr>
            <a:spLocks noGrp="1"/>
          </p:cNvSpPr>
          <p:nvPr>
            <p:ph type="title"/>
          </p:nvPr>
        </p:nvSpPr>
        <p:spPr>
          <a:xfrm>
            <a:off x="210312" y="201168"/>
            <a:ext cx="5977552" cy="804672"/>
          </a:xfrm>
        </p:spPr>
        <p:txBody>
          <a:bodyPr/>
          <a:lstStyle/>
          <a:p>
            <a:r>
              <a:rPr lang="en-CA" dirty="0">
                <a:latin typeface="Arial" panose="020B0604020202020204" pitchFamily="34" charset="0"/>
                <a:cs typeface="Arial" panose="020B0604020202020204" pitchFamily="34" charset="0"/>
              </a:rPr>
              <a:t>IBM Power HMC 7063-CR2</a:t>
            </a:r>
          </a:p>
        </p:txBody>
      </p:sp>
      <p:sp>
        <p:nvSpPr>
          <p:cNvPr id="3" name="Rectangle 13">
            <a:extLst>
              <a:ext uri="{FF2B5EF4-FFF2-40B4-BE49-F238E27FC236}">
                <a16:creationId xmlns:a16="http://schemas.microsoft.com/office/drawing/2014/main" id="{B9E782AA-44C5-45D8-A012-55DF346A39E7}"/>
              </a:ext>
            </a:extLst>
          </p:cNvPr>
          <p:cNvSpPr>
            <a:spLocks noChangeArrowheads="1"/>
          </p:cNvSpPr>
          <p:nvPr/>
        </p:nvSpPr>
        <p:spPr bwMode="auto">
          <a:xfrm>
            <a:off x="210312" y="709012"/>
            <a:ext cx="4696111" cy="4924425"/>
          </a:xfrm>
          <a:prstGeom prst="rect">
            <a:avLst/>
          </a:prstGeom>
          <a:noFill/>
          <a:ln>
            <a:noFill/>
          </a:ln>
        </p:spPr>
        <p:txBody>
          <a:bodyPr wrap="square">
            <a:spAutoFit/>
          </a:bodyPr>
          <a:lstStyle>
            <a:lvl1pPr marL="285750" indent="-285750"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85733" indent="-285733" defTabSz="912756" eaLnBrk="1" fontAlgn="base" hangingPunct="1">
              <a:spcBef>
                <a:spcPts val="500"/>
              </a:spcBef>
              <a:buClr>
                <a:srgbClr val="73B532"/>
              </a:buClr>
              <a:buSzPct val="125000"/>
              <a:buFont typeface="Wingdings" panose="05000000000000000000"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19” Rack, 1 Socket 1U Form Factor</a:t>
            </a:r>
          </a:p>
          <a:p>
            <a:pPr marL="285733" indent="-285733" defTabSz="912756" eaLnBrk="1" fontAlgn="base" hangingPunct="1">
              <a:spcBef>
                <a:spcPts val="500"/>
              </a:spcBef>
              <a:buClr>
                <a:srgbClr val="73B532"/>
              </a:buClr>
              <a:buSzPct val="125000"/>
              <a:buFont typeface="Wingdings" panose="05000000000000000000" pitchFamily="2" charset="2"/>
              <a:buChar char="ü"/>
              <a:defRPr/>
            </a:pPr>
            <a:r>
              <a:rPr lang="en-US" sz="1050" b="1" kern="0" dirty="0">
                <a:solidFill>
                  <a:schemeClr val="bg1"/>
                </a:solidFill>
                <a:ea typeface="ＭＳ Ｐゴシック" pitchFamily="34" charset="-128"/>
                <a:cs typeface="Arial" panose="020B0604020202020204" pitchFamily="34" charset="0"/>
              </a:rPr>
              <a:t>One Power9 chip, 6 cores, 130W </a:t>
            </a:r>
          </a:p>
          <a:p>
            <a:pPr marL="285733" indent="-285733" defTabSz="912756" eaLnBrk="1" fontAlgn="base" hangingPunct="1">
              <a:spcBef>
                <a:spcPts val="500"/>
              </a:spcBef>
              <a:buClr>
                <a:srgbClr val="73B532"/>
              </a:buClr>
              <a:buSzPct val="125000"/>
              <a:buFont typeface="Wingdings" panose="05000000000000000000"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128 GB Max memory</a:t>
            </a:r>
          </a:p>
          <a:p>
            <a:pPr marL="631809" lvl="1" indent="-174621" defTabSz="912756" eaLnBrk="1" fontAlgn="base" hangingPunct="1">
              <a:buClr>
                <a:srgbClr val="73B532"/>
              </a:buClr>
              <a:buSzPct val="125000"/>
              <a:buFont typeface="Wingdings" pitchFamily="2" charset="2"/>
              <a:buChar char="§"/>
              <a:defRPr/>
            </a:pPr>
            <a:r>
              <a:rPr lang="en-US" sz="1000" kern="0" dirty="0">
                <a:solidFill>
                  <a:schemeClr val="bg1"/>
                </a:solidFill>
                <a:ea typeface="ヒラギノ角ゴ Pro W3"/>
                <a:cs typeface="Arial" panose="020B0604020202020204" pitchFamily="34" charset="0"/>
                <a:sym typeface="Arial" panose="020B0604020202020204" pitchFamily="34" charset="0"/>
              </a:rPr>
              <a:t>16, 32 GB RDIMMS (2 configs:  4x16GB=64GB, or 4x32GB=128GB)</a:t>
            </a:r>
          </a:p>
          <a:p>
            <a:pPr marL="631809" lvl="1" indent="-174621" defTabSz="912756" eaLnBrk="1" fontAlgn="base" hangingPunct="1">
              <a:buClr>
                <a:srgbClr val="73B532"/>
              </a:buClr>
              <a:buSzPct val="125000"/>
              <a:buFont typeface="Wingdings" pitchFamily="2" charset="2"/>
              <a:buChar char="§"/>
              <a:defRPr/>
            </a:pPr>
            <a:r>
              <a:rPr lang="en-US" sz="1000" kern="0" dirty="0">
                <a:solidFill>
                  <a:schemeClr val="bg1"/>
                </a:solidFill>
                <a:ea typeface="ヒラギノ角ゴ Pro W3"/>
                <a:cs typeface="Arial" panose="020B0604020202020204" pitchFamily="34" charset="0"/>
                <a:sym typeface="Arial" panose="020B0604020202020204" pitchFamily="34" charset="0"/>
              </a:rPr>
              <a:t>77 GB/s peak memory BW per socket</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2 x 1.8TB SAS SFF 2.5-inch hard disk drive (HDD) RAID 1</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Integrated  4x 1G </a:t>
            </a:r>
            <a:r>
              <a:rPr lang="en-US" sz="1050" b="1" kern="0" dirty="0" err="1">
                <a:solidFill>
                  <a:schemeClr val="bg1"/>
                </a:solidFill>
                <a:ea typeface="ヒラギノ角ゴ Pro W3"/>
                <a:cs typeface="Arial" panose="020B0604020202020204" pitchFamily="34" charset="0"/>
                <a:sym typeface="Arial" panose="020B0604020202020204" pitchFamily="34" charset="0"/>
              </a:rPr>
              <a:t>baseT</a:t>
            </a:r>
            <a:r>
              <a:rPr lang="en-US" sz="1050" b="1" kern="0" dirty="0">
                <a:solidFill>
                  <a:schemeClr val="bg1"/>
                </a:solidFill>
                <a:ea typeface="ヒラギノ角ゴ Pro W3"/>
                <a:cs typeface="Arial" panose="020B0604020202020204" pitchFamily="34" charset="0"/>
                <a:sym typeface="Arial" panose="020B0604020202020204" pitchFamily="34" charset="0"/>
              </a:rPr>
              <a:t> (one port for shared management)</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2 x 10 Gb Ethernet ports on optional PCI adapter</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Two USB 3.0 hub ports in front of server (option to remove)</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Two USB 3.0 hub ports in the rear of the server</a:t>
            </a:r>
          </a:p>
          <a:p>
            <a:pPr marL="171427" indent="-285733" defTabSz="912756" eaLnBrk="1" fontAlgn="base" hangingPunct="1">
              <a:buClr>
                <a:srgbClr val="73B532"/>
              </a:buClr>
              <a:buSzPct val="125000"/>
              <a:buFont typeface="Wingdings" pitchFamily="2" charset="2"/>
              <a:buChar char="ü"/>
              <a:defRPr/>
            </a:pPr>
            <a:endParaRPr lang="en-US" sz="1050" b="1" kern="0" dirty="0">
              <a:solidFill>
                <a:schemeClr val="bg1"/>
              </a:solidFill>
              <a:ea typeface="ヒラギノ角ゴ Pro W3"/>
              <a:cs typeface="Arial" panose="020B0604020202020204" pitchFamily="34" charset="0"/>
              <a:sym typeface="Arial" panose="020B0604020202020204" pitchFamily="34" charset="0"/>
            </a:endParaRP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RAS:</a:t>
            </a:r>
          </a:p>
          <a:p>
            <a:pPr marL="514327" lvl="1" indent="-285733" defTabSz="912756" eaLnBrk="1" fontAlgn="base" hangingPunct="1">
              <a:buClr>
                <a:srgbClr val="73B532"/>
              </a:buClr>
              <a:buSzPct val="125000"/>
              <a:buFont typeface="Wingdings" pitchFamily="2" charset="2"/>
              <a:buChar char="§"/>
              <a:defRPr/>
            </a:pPr>
            <a:r>
              <a:rPr lang="en-US" sz="1050" b="1" kern="0" dirty="0">
                <a:solidFill>
                  <a:schemeClr val="bg1"/>
                </a:solidFill>
                <a:ea typeface="ヒラギノ角ゴ Pro W3"/>
                <a:cs typeface="Arial" panose="020B0604020202020204" pitchFamily="34" charset="0"/>
                <a:sym typeface="Arial" panose="020B0604020202020204" pitchFamily="34" charset="0"/>
              </a:rPr>
              <a:t>Concurrent maintenance disks</a:t>
            </a:r>
          </a:p>
          <a:p>
            <a:pPr marL="514327" lvl="1" indent="-285733" defTabSz="912756" eaLnBrk="1" fontAlgn="base" hangingPunct="1">
              <a:buClr>
                <a:srgbClr val="73B532"/>
              </a:buClr>
              <a:buSzPct val="125000"/>
              <a:buFont typeface="Wingdings" pitchFamily="2" charset="2"/>
              <a:buChar char="§"/>
              <a:defRPr/>
            </a:pPr>
            <a:r>
              <a:rPr lang="en-US" sz="1050" b="1" kern="0" dirty="0">
                <a:solidFill>
                  <a:schemeClr val="bg1"/>
                </a:solidFill>
                <a:ea typeface="ヒラギノ角ゴ Pro W3"/>
                <a:cs typeface="Arial" panose="020B0604020202020204" pitchFamily="34" charset="0"/>
                <a:sym typeface="Arial" panose="020B0604020202020204" pitchFamily="34" charset="0"/>
              </a:rPr>
              <a:t>Redundant Hot plug 900W power supplies</a:t>
            </a:r>
          </a:p>
          <a:p>
            <a:pPr marL="514327" lvl="1" indent="-285733" defTabSz="912756" eaLnBrk="1" fontAlgn="base" hangingPunct="1">
              <a:buClr>
                <a:srgbClr val="73B532"/>
              </a:buClr>
              <a:buSzPct val="125000"/>
              <a:buFont typeface="Wingdings" pitchFamily="2" charset="2"/>
              <a:buChar char="§"/>
              <a:defRPr/>
            </a:pPr>
            <a:r>
              <a:rPr lang="en-US" sz="1050" b="1" kern="0" dirty="0">
                <a:solidFill>
                  <a:schemeClr val="bg1"/>
                </a:solidFill>
                <a:ea typeface="ヒラギノ角ゴ Pro W3"/>
                <a:cs typeface="Arial" panose="020B0604020202020204" pitchFamily="34" charset="0"/>
                <a:sym typeface="Arial" panose="020B0604020202020204" pitchFamily="34" charset="0"/>
              </a:rPr>
              <a:t>Redundant cooling w/Hot Swap capability</a:t>
            </a:r>
          </a:p>
          <a:p>
            <a:pPr marL="514327" lvl="1" indent="-285733" defTabSz="912756" eaLnBrk="1" fontAlgn="base" hangingPunct="1">
              <a:buClr>
                <a:srgbClr val="73B532"/>
              </a:buClr>
              <a:buSzPct val="125000"/>
              <a:buFont typeface="Wingdings" pitchFamily="2" charset="2"/>
              <a:buChar char="§"/>
              <a:defRPr/>
            </a:pPr>
            <a:r>
              <a:rPr lang="en-US" sz="1050" b="1" kern="0" dirty="0">
                <a:solidFill>
                  <a:schemeClr val="bg1"/>
                </a:solidFill>
                <a:ea typeface="ヒラギノ角ゴ Pro W3"/>
                <a:cs typeface="Arial" panose="020B0604020202020204" pitchFamily="34" charset="0"/>
                <a:sym typeface="Arial" panose="020B0604020202020204" pitchFamily="34" charset="0"/>
              </a:rPr>
              <a:t>Simplified Op panel</a:t>
            </a:r>
          </a:p>
          <a:p>
            <a:pPr marL="514327" lvl="1" indent="-285733" defTabSz="912756" eaLnBrk="1" fontAlgn="base" hangingPunct="1">
              <a:buClr>
                <a:srgbClr val="73B532"/>
              </a:buClr>
              <a:buSzPct val="125000"/>
              <a:buFont typeface="Wingdings" pitchFamily="2" charset="2"/>
              <a:buChar char="§"/>
              <a:defRPr/>
            </a:pPr>
            <a:r>
              <a:rPr lang="en-US" sz="1050" b="1" kern="0" dirty="0">
                <a:solidFill>
                  <a:schemeClr val="bg1"/>
                </a:solidFill>
                <a:ea typeface="ヒラギノ角ゴ Pro W3"/>
                <a:cs typeface="Arial" panose="020B0604020202020204" pitchFamily="34" charset="0"/>
                <a:sym typeface="Arial" panose="020B0604020202020204" pitchFamily="34" charset="0"/>
              </a:rPr>
              <a:t>In-rack system service</a:t>
            </a:r>
          </a:p>
          <a:p>
            <a:pPr marL="514327" lvl="1" indent="-285733" defTabSz="912756" eaLnBrk="1" fontAlgn="base" hangingPunct="1">
              <a:buClr>
                <a:srgbClr val="73B532"/>
              </a:buClr>
              <a:buSzPct val="125000"/>
              <a:buFont typeface="Wingdings" pitchFamily="2" charset="2"/>
              <a:buChar char="ü"/>
              <a:defRPr/>
            </a:pPr>
            <a:endParaRPr lang="en-US" sz="1050" b="1" kern="0" dirty="0">
              <a:solidFill>
                <a:schemeClr val="bg1"/>
              </a:solidFill>
              <a:ea typeface="ヒラギノ角ゴ Pro W3"/>
              <a:cs typeface="Arial" panose="020B0604020202020204" pitchFamily="34" charset="0"/>
              <a:sym typeface="Arial" panose="020B0604020202020204" pitchFamily="34" charset="0"/>
            </a:endParaRP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Customer Setup and Install</a:t>
            </a:r>
          </a:p>
          <a:p>
            <a:pPr marL="171427" indent="-285733" defTabSz="912756" eaLnBrk="1" fontAlgn="base" hangingPunct="1">
              <a:buClr>
                <a:srgbClr val="73B532"/>
              </a:buClr>
              <a:buSzPct val="125000"/>
              <a:buFont typeface="Wingdings" pitchFamily="2" charset="2"/>
              <a:buChar char="ü"/>
              <a:defRPr/>
            </a:pPr>
            <a:r>
              <a:rPr lang="en-US" sz="1050" b="1" kern="0" dirty="0">
                <a:solidFill>
                  <a:schemeClr val="bg1"/>
                </a:solidFill>
                <a:ea typeface="ヒラギノ角ゴ Pro W3"/>
                <a:cs typeface="Arial" panose="020B0604020202020204" pitchFamily="34" charset="0"/>
                <a:sym typeface="Arial" panose="020B0604020202020204" pitchFamily="34" charset="0"/>
              </a:rPr>
              <a:t>IBM Service/Support</a:t>
            </a:r>
          </a:p>
          <a:p>
            <a:pPr marL="171427" indent="-285733" defTabSz="912756" eaLnBrk="1" fontAlgn="base" hangingPunct="1">
              <a:buClr>
                <a:srgbClr val="73B532"/>
              </a:buClr>
              <a:buSzPct val="125000"/>
              <a:buFont typeface="Wingdings" pitchFamily="2" charset="2"/>
              <a:buChar char="ü"/>
              <a:defRPr/>
            </a:pPr>
            <a:endParaRPr lang="en-US" sz="1050" b="1" kern="0" dirty="0">
              <a:solidFill>
                <a:schemeClr val="bg1"/>
              </a:solidFill>
              <a:ea typeface="ヒラギノ角ゴ Pro W3"/>
              <a:cs typeface="Arial" panose="020B0604020202020204" pitchFamily="34" charset="0"/>
              <a:sym typeface="Arial" panose="020B0604020202020204" pitchFamily="34" charset="0"/>
            </a:endParaRPr>
          </a:p>
          <a:p>
            <a:pPr marL="171427" indent="-285733" defTabSz="912756" eaLnBrk="1" fontAlgn="base" hangingPunct="1">
              <a:buClr>
                <a:srgbClr val="73B532"/>
              </a:buClr>
              <a:buSzPct val="125000"/>
              <a:buFont typeface="Wingdings" pitchFamily="2" charset="2"/>
              <a:buChar char="ü"/>
              <a:defRPr/>
            </a:pPr>
            <a:endParaRPr lang="en-US" sz="1050" b="1" kern="0" dirty="0">
              <a:solidFill>
                <a:schemeClr val="bg1"/>
              </a:solidFill>
              <a:ea typeface="ヒラギノ角ゴ Pro W3"/>
              <a:cs typeface="Arial" panose="020B0604020202020204" pitchFamily="34" charset="0"/>
              <a:sym typeface="Arial" panose="020B0604020202020204" pitchFamily="34" charset="0"/>
            </a:endParaRPr>
          </a:p>
          <a:p>
            <a:pPr marL="285743" indent="-285743" defTabSz="912791">
              <a:spcBef>
                <a:spcPts val="400"/>
              </a:spcBef>
              <a:defRPr/>
            </a:pPr>
            <a:r>
              <a:rPr lang="en-US" sz="1000" dirty="0">
                <a:solidFill>
                  <a:schemeClr val="bg1"/>
                </a:solidFill>
                <a:cs typeface="Arial" panose="020B0604020202020204" pitchFamily="34" charset="0"/>
              </a:rPr>
              <a:t>	</a:t>
            </a:r>
          </a:p>
          <a:p>
            <a:pPr marL="285743" indent="-285743" defTabSz="912791">
              <a:spcBef>
                <a:spcPts val="400"/>
              </a:spcBef>
              <a:defRPr/>
            </a:pPr>
            <a:endParaRPr lang="en-US" altLang="ja-JP" sz="1000" kern="0" dirty="0">
              <a:solidFill>
                <a:schemeClr val="bg1"/>
              </a:solidFill>
              <a:ea typeface="ヒラギノ角ゴ Pro W3"/>
              <a:cs typeface="Arial" panose="020B0604020202020204" pitchFamily="34" charset="0"/>
              <a:sym typeface="Arial" panose="020B0604020202020204" pitchFamily="34" charset="0"/>
            </a:endParaRPr>
          </a:p>
          <a:p>
            <a:pPr marL="285743" indent="-285743" defTabSz="912791">
              <a:spcBef>
                <a:spcPts val="400"/>
              </a:spcBef>
              <a:defRPr/>
            </a:pPr>
            <a:endParaRPr lang="en-US" altLang="ja-JP" sz="1050" kern="0" dirty="0">
              <a:solidFill>
                <a:schemeClr val="bg1"/>
              </a:solidFill>
              <a:ea typeface="ヒラギノ角ゴ Pro W3"/>
              <a:cs typeface="Arial" panose="020B0604020202020204" pitchFamily="34" charset="0"/>
              <a:sym typeface="Arial" panose="020B0604020202020204" pitchFamily="34" charset="0"/>
            </a:endParaRPr>
          </a:p>
          <a:p>
            <a:pPr marL="457172" lvl="1" indent="0" defTabSz="914343" eaLnBrk="1" hangingPunct="1">
              <a:spcBef>
                <a:spcPts val="500"/>
              </a:spcBef>
              <a:buClr>
                <a:srgbClr val="73B532"/>
              </a:buClr>
              <a:buSzPct val="125000"/>
              <a:defRPr/>
            </a:pPr>
            <a:endParaRPr lang="en-US" sz="1050" kern="0" dirty="0">
              <a:solidFill>
                <a:schemeClr val="bg1"/>
              </a:solidFill>
              <a:ea typeface="ヒラギノ角ゴ Pro W3"/>
              <a:cs typeface="Arial" panose="020B0604020202020204" pitchFamily="34" charset="0"/>
              <a:sym typeface="Arial" panose="020B0604020202020204" pitchFamily="34" charset="0"/>
            </a:endParaRPr>
          </a:p>
          <a:p>
            <a:pPr marL="457172" lvl="1" indent="0" defTabSz="914343" eaLnBrk="1" hangingPunct="1">
              <a:buClr>
                <a:srgbClr val="73B532"/>
              </a:buClr>
              <a:buSzPct val="125000"/>
              <a:defRPr/>
            </a:pPr>
            <a:endParaRPr lang="en-US" sz="1000" kern="0" dirty="0">
              <a:solidFill>
                <a:srgbClr val="000000"/>
              </a:solidFill>
              <a:ea typeface="ヒラギノ角ゴ Pro W3"/>
              <a:cs typeface="Arial" panose="020B0604020202020204" pitchFamily="34" charset="0"/>
              <a:sym typeface="Arial" panose="020B0604020202020204" pitchFamily="34" charset="0"/>
            </a:endParaRPr>
          </a:p>
        </p:txBody>
      </p:sp>
      <p:sp>
        <p:nvSpPr>
          <p:cNvPr id="18" name="Rectangle 13">
            <a:extLst>
              <a:ext uri="{FF2B5EF4-FFF2-40B4-BE49-F238E27FC236}">
                <a16:creationId xmlns:a16="http://schemas.microsoft.com/office/drawing/2014/main" id="{63FF12BE-5D77-5848-955A-26F387635657}"/>
              </a:ext>
            </a:extLst>
          </p:cNvPr>
          <p:cNvSpPr>
            <a:spLocks noChangeArrowheads="1"/>
          </p:cNvSpPr>
          <p:nvPr/>
        </p:nvSpPr>
        <p:spPr bwMode="auto">
          <a:xfrm>
            <a:off x="5952240" y="984070"/>
            <a:ext cx="3087493" cy="3495829"/>
          </a:xfrm>
          <a:prstGeom prst="rect">
            <a:avLst/>
          </a:prstGeom>
          <a:noFill/>
          <a:ln>
            <a:noFill/>
          </a:ln>
        </p:spPr>
        <p:txBody>
          <a:bodyPr wrap="square">
            <a:spAutoFit/>
          </a:bodyPr>
          <a:lstStyle>
            <a:lvl1pPr marL="285750" indent="-285750" defTabSz="9128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128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128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128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128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85733" indent="-285733" defTabSz="912756" eaLnBrk="1" fontAlgn="base" hangingPunct="1">
              <a:spcBef>
                <a:spcPts val="500"/>
              </a:spcBef>
              <a:buClr>
                <a:srgbClr val="73B532"/>
              </a:buClr>
              <a:buSzPct val="125000"/>
              <a:buFont typeface="Wingdings" panose="05000000000000000000" pitchFamily="2" charset="2"/>
              <a:buChar char="ü"/>
              <a:defRPr/>
            </a:pPr>
            <a:endParaRPr lang="en-US" sz="1050" kern="0" dirty="0">
              <a:solidFill>
                <a:srgbClr val="000000"/>
              </a:solidFill>
              <a:ea typeface="ヒラギノ角ゴ Pro W3"/>
              <a:cs typeface="Arial" panose="020B0604020202020204" pitchFamily="34" charset="0"/>
              <a:sym typeface="Arial" panose="020B0604020202020204" pitchFamily="34" charset="0"/>
            </a:endParaRPr>
          </a:p>
          <a:p>
            <a:pPr marL="285726" indent="-285726" defTabSz="912734" eaLnBrk="1" hangingPunct="1">
              <a:spcBef>
                <a:spcPts val="500"/>
              </a:spcBef>
              <a:buClr>
                <a:srgbClr val="73B532"/>
              </a:buClr>
              <a:buSzPct val="125000"/>
              <a:buFont typeface="Wingdings" panose="05000000000000000000" pitchFamily="2" charset="2"/>
              <a:buChar char="ü"/>
              <a:defRPr/>
            </a:pPr>
            <a:r>
              <a:rPr lang="en-US" altLang="ja-JP" sz="1050" b="1" kern="0" dirty="0">
                <a:solidFill>
                  <a:schemeClr val="bg1"/>
                </a:solidFill>
                <a:ea typeface="ヒラギノ角ゴ Pro W3"/>
                <a:cs typeface="Arial" panose="020B0604020202020204" pitchFamily="34" charset="0"/>
                <a:sym typeface="Arial" panose="020B0604020202020204" pitchFamily="34" charset="0"/>
              </a:rPr>
              <a:t>HMC code level V10R1M1020</a:t>
            </a:r>
          </a:p>
          <a:p>
            <a:pPr marL="630185" lvl="1" indent="-173024" defTabSz="914321" eaLnBrk="1" hangingPunct="1">
              <a:buClr>
                <a:srgbClr val="73B532"/>
              </a:buClr>
              <a:buSzPct val="125000"/>
              <a:buFont typeface="Wingdings" panose="05000000000000000000" pitchFamily="2" charset="2"/>
              <a:buChar char="§"/>
              <a:defRPr/>
            </a:pPr>
            <a:r>
              <a:rPr lang="en-US" sz="1050" kern="0" dirty="0">
                <a:solidFill>
                  <a:schemeClr val="bg1"/>
                </a:solidFill>
                <a:ea typeface="ヒラギノ角ゴ Pro W3"/>
                <a:cs typeface="Arial" panose="020B0604020202020204" pitchFamily="34" charset="0"/>
                <a:sym typeface="Arial" panose="020B0604020202020204" pitchFamily="34" charset="0"/>
              </a:rPr>
              <a:t>Manages Power8, Power9 or Power10 servers</a:t>
            </a:r>
          </a:p>
          <a:p>
            <a:pPr marL="630185" lvl="1" indent="-173024" defTabSz="914321" eaLnBrk="1" hangingPunct="1">
              <a:buClr>
                <a:srgbClr val="73B532"/>
              </a:buClr>
              <a:buSzPct val="125000"/>
              <a:buFont typeface="Wingdings" panose="05000000000000000000" pitchFamily="2" charset="2"/>
              <a:buChar char="§"/>
              <a:defRPr/>
            </a:pPr>
            <a:r>
              <a:rPr lang="en-US" sz="1050" kern="0" dirty="0">
                <a:solidFill>
                  <a:schemeClr val="bg1"/>
                </a:solidFill>
                <a:ea typeface="ヒラギノ角ゴ Pro W3"/>
                <a:cs typeface="Arial" panose="020B0604020202020204" pitchFamily="34" charset="0"/>
                <a:sym typeface="Arial" panose="020B0604020202020204" pitchFamily="34" charset="0"/>
              </a:rPr>
              <a:t>No support for servers using Power7 processor-based systems on this code level – three generations of Power servers are supported </a:t>
            </a:r>
          </a:p>
          <a:p>
            <a:pPr marL="630200" lvl="1" indent="-173028" defTabSz="914343" eaLnBrk="1" hangingPunct="1">
              <a:buClr>
                <a:srgbClr val="73B532"/>
              </a:buClr>
              <a:buSzPct val="125000"/>
              <a:buFont typeface="Wingdings" panose="05000000000000000000" pitchFamily="2" charset="2"/>
              <a:buChar char="§"/>
              <a:defRPr/>
            </a:pPr>
            <a:endParaRPr lang="en-US" sz="1050" b="1" dirty="0">
              <a:solidFill>
                <a:schemeClr val="bg1"/>
              </a:solidFill>
              <a:ea typeface="IBM Plex Sans"/>
              <a:cs typeface="Arial" panose="020B0604020202020204" pitchFamily="34" charset="0"/>
              <a:sym typeface="IBM Plex Sans"/>
            </a:endParaRPr>
          </a:p>
          <a:p>
            <a:pPr marL="285743" indent="-285743" defTabSz="914343" eaLnBrk="1" hangingPunct="1">
              <a:buClr>
                <a:srgbClr val="73B532"/>
              </a:buClr>
              <a:buSzPct val="125000"/>
              <a:buFont typeface="Wingdings" pitchFamily="2" charset="2"/>
              <a:buChar char="ü"/>
              <a:defRPr/>
            </a:pPr>
            <a:r>
              <a:rPr lang="en-US" sz="1050" b="1" dirty="0">
                <a:solidFill>
                  <a:schemeClr val="bg1"/>
                </a:solidFill>
                <a:ea typeface="IBM Plex Sans"/>
                <a:cs typeface="Arial" panose="020B0604020202020204" pitchFamily="34" charset="0"/>
                <a:sym typeface="IBM Plex Sans"/>
              </a:rPr>
              <a:t>Two Rail Features Available:</a:t>
            </a:r>
          </a:p>
          <a:p>
            <a:pPr marL="628643" lvl="1" indent="-285743" defTabSz="914343" eaLnBrk="1" hangingPunct="1">
              <a:buClr>
                <a:srgbClr val="73B532"/>
              </a:buClr>
              <a:buSzPct val="125000"/>
              <a:buFont typeface="Wingdings" pitchFamily="2" charset="2"/>
              <a:buChar char="§"/>
              <a:defRPr/>
            </a:pPr>
            <a:r>
              <a:rPr lang="en-US" sz="1050" b="1" dirty="0">
                <a:solidFill>
                  <a:schemeClr val="bg1"/>
                </a:solidFill>
                <a:ea typeface="IBM Plex Sans"/>
                <a:cs typeface="Arial" panose="020B0604020202020204" pitchFamily="34" charset="0"/>
                <a:sym typeface="IBM Plex Sans"/>
              </a:rPr>
              <a:t>Fixed Length Rail kit</a:t>
            </a:r>
          </a:p>
          <a:p>
            <a:pPr marL="928680" lvl="2" indent="-285743" defTabSz="914343" eaLnBrk="1" hangingPunct="1">
              <a:buClr>
                <a:srgbClr val="73B532"/>
              </a:buClr>
              <a:buSzPct val="125000"/>
              <a:buFont typeface="Wingdings" pitchFamily="2" charset="2"/>
              <a:buChar char="§"/>
              <a:defRPr/>
            </a:pPr>
            <a:r>
              <a:rPr lang="en-US" sz="1050" b="1" dirty="0">
                <a:solidFill>
                  <a:schemeClr val="bg1"/>
                </a:solidFill>
                <a:ea typeface="IBM Plex Sans"/>
                <a:cs typeface="Arial" panose="020B0604020202020204" pitchFamily="34" charset="0"/>
                <a:sym typeface="IBM Plex Sans"/>
              </a:rPr>
              <a:t>Required if rack ship</a:t>
            </a:r>
          </a:p>
          <a:p>
            <a:pPr marL="928680" lvl="2" indent="-285743" defTabSz="914343" eaLnBrk="1" hangingPunct="1">
              <a:buClr>
                <a:srgbClr val="73B532"/>
              </a:buClr>
              <a:buSzPct val="125000"/>
              <a:buFont typeface="Wingdings" pitchFamily="2" charset="2"/>
              <a:buChar char="§"/>
              <a:defRPr/>
            </a:pPr>
            <a:r>
              <a:rPr lang="en-US" sz="1050" b="1" dirty="0">
                <a:solidFill>
                  <a:schemeClr val="bg1"/>
                </a:solidFill>
                <a:ea typeface="IBM Plex Sans"/>
                <a:cs typeface="Arial" panose="020B0604020202020204" pitchFamily="34" charset="0"/>
                <a:sym typeface="IBM Plex Sans"/>
              </a:rPr>
              <a:t>Rack (S42, T42, T00) </a:t>
            </a:r>
          </a:p>
          <a:p>
            <a:pPr marL="628643" lvl="1" indent="-285743" defTabSz="914343" eaLnBrk="1" hangingPunct="1">
              <a:buClr>
                <a:srgbClr val="73B532"/>
              </a:buClr>
              <a:buSzPct val="125000"/>
              <a:buFont typeface="Wingdings" pitchFamily="2" charset="2"/>
              <a:buChar char="§"/>
              <a:defRPr/>
            </a:pPr>
            <a:r>
              <a:rPr lang="en-US" sz="1050" b="1" dirty="0">
                <a:solidFill>
                  <a:schemeClr val="bg1"/>
                </a:solidFill>
                <a:ea typeface="IBM Plex Sans"/>
                <a:cs typeface="Arial" panose="020B0604020202020204" pitchFamily="34" charset="0"/>
                <a:sym typeface="IBM Plex Sans"/>
              </a:rPr>
              <a:t>Adjustable Length Rail kit</a:t>
            </a:r>
          </a:p>
          <a:p>
            <a:pPr marL="628643" lvl="1" indent="-285743" defTabSz="914343" eaLnBrk="1" hangingPunct="1">
              <a:buClr>
                <a:srgbClr val="73B532"/>
              </a:buClr>
              <a:buSzPct val="125000"/>
              <a:buFont typeface="Wingdings" pitchFamily="2" charset="2"/>
              <a:buChar char="§"/>
              <a:defRPr/>
            </a:pPr>
            <a:endParaRPr lang="en-US" sz="1050" b="1" dirty="0">
              <a:solidFill>
                <a:schemeClr val="bg1"/>
              </a:solidFill>
              <a:ea typeface="IBM Plex Sans"/>
              <a:cs typeface="Arial" panose="020B0604020202020204" pitchFamily="34" charset="0"/>
              <a:sym typeface="IBM Plex Sans"/>
            </a:endParaRPr>
          </a:p>
          <a:p>
            <a:pPr marL="285743" indent="-285743" defTabSz="914343" eaLnBrk="1" hangingPunct="1">
              <a:buClr>
                <a:srgbClr val="73B532"/>
              </a:buClr>
              <a:buSzPct val="125000"/>
              <a:buFont typeface="Wingdings" pitchFamily="2" charset="2"/>
              <a:buChar char="ü"/>
              <a:defRPr/>
            </a:pPr>
            <a:r>
              <a:rPr lang="en-US" sz="1050" b="1" dirty="0">
                <a:solidFill>
                  <a:schemeClr val="bg1"/>
                </a:solidFill>
                <a:ea typeface="IBM Plex Sans"/>
                <a:cs typeface="Arial" panose="020B0604020202020204" pitchFamily="34" charset="0"/>
                <a:sym typeface="IBM Plex Sans"/>
              </a:rPr>
              <a:t>7063-CR2 compatible with flat panel console kits 7316-TF3, TF4, and TF5</a:t>
            </a:r>
          </a:p>
          <a:p>
            <a:pPr marL="628643" lvl="1" indent="-285743" defTabSz="914343" eaLnBrk="1" hangingPunct="1">
              <a:buClr>
                <a:srgbClr val="73B532"/>
              </a:buClr>
              <a:buSzPct val="125000"/>
              <a:buFont typeface="Wingdings" pitchFamily="2" charset="2"/>
              <a:buChar char="ü"/>
              <a:defRPr/>
            </a:pPr>
            <a:r>
              <a:rPr lang="en-US" sz="1050" b="1" dirty="0">
                <a:solidFill>
                  <a:schemeClr val="bg1"/>
                </a:solidFill>
                <a:ea typeface="IBM Plex Sans"/>
                <a:cs typeface="Arial" panose="020B0604020202020204" pitchFamily="34" charset="0"/>
                <a:sym typeface="IBM Plex Sans"/>
              </a:rPr>
              <a:t>7316-TF3 and TF4 have both been withdrawn from market</a:t>
            </a:r>
          </a:p>
          <a:p>
            <a:pPr marL="630200" lvl="1" indent="-173028" defTabSz="914343" eaLnBrk="1" hangingPunct="1">
              <a:buClr>
                <a:srgbClr val="73B532"/>
              </a:buClr>
              <a:buSzPct val="125000"/>
              <a:buFont typeface="Wingdings" panose="05000000000000000000" pitchFamily="2" charset="2"/>
              <a:buChar char="§"/>
              <a:defRPr/>
            </a:pPr>
            <a:endParaRPr lang="en-US" sz="1050" b="1" kern="0" baseline="30000" dirty="0">
              <a:solidFill>
                <a:schemeClr val="bg1"/>
              </a:solidFill>
              <a:ea typeface="ヒラギノ角ゴ Pro W3"/>
              <a:cs typeface="Arial" panose="020B0604020202020204" pitchFamily="34" charset="0"/>
              <a:sym typeface="IBM Plex Sans"/>
            </a:endParaRPr>
          </a:p>
          <a:p>
            <a:pPr marL="630200" lvl="1" indent="-173028" defTabSz="914343" eaLnBrk="1" hangingPunct="1">
              <a:buClr>
                <a:srgbClr val="73B532"/>
              </a:buClr>
              <a:buSzPct val="125000"/>
              <a:buFont typeface="Wingdings" panose="05000000000000000000" pitchFamily="2" charset="2"/>
              <a:buChar char="§"/>
              <a:defRPr/>
            </a:pPr>
            <a:endParaRPr lang="en-US" sz="1050" kern="0" dirty="0">
              <a:solidFill>
                <a:srgbClr val="000000"/>
              </a:solidFill>
              <a:ea typeface="ヒラギノ角ゴ Pro W3"/>
              <a:cs typeface="Arial" panose="020B0604020202020204" pitchFamily="34" charset="0"/>
              <a:sym typeface="Arial" panose="020B0604020202020204" pitchFamily="34" charset="0"/>
            </a:endParaRPr>
          </a:p>
        </p:txBody>
      </p:sp>
      <p:pic>
        <p:nvPicPr>
          <p:cNvPr id="8194" name="Picture 2">
            <a:extLst>
              <a:ext uri="{FF2B5EF4-FFF2-40B4-BE49-F238E27FC236}">
                <a16:creationId xmlns:a16="http://schemas.microsoft.com/office/drawing/2014/main" id="{4B00B471-4554-6744-B3FA-8AC07D3419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98876" y="3770722"/>
            <a:ext cx="3214076" cy="11019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593A8038-699A-453A-9C9A-BD1114D475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6300" y="201169"/>
            <a:ext cx="678375" cy="713232"/>
          </a:xfrm>
          <a:prstGeom prst="rect">
            <a:avLst/>
          </a:prstGeom>
          <a:noFill/>
        </p:spPr>
      </p:pic>
    </p:spTree>
    <p:extLst>
      <p:ext uri="{BB962C8B-B14F-4D97-AF65-F5344CB8AC3E}">
        <p14:creationId xmlns:p14="http://schemas.microsoft.com/office/powerpoint/2010/main" val="1039411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a:xfrm>
            <a:off x="188687" y="182668"/>
            <a:ext cx="4361688" cy="493099"/>
          </a:xfrm>
        </p:spPr>
        <p:txBody>
          <a:bodyPr/>
          <a:lstStyle/>
          <a:p>
            <a:r>
              <a:rPr lang="en-US" dirty="0"/>
              <a:t>IBM Power </a:t>
            </a:r>
            <a:r>
              <a:rPr lang="en-US" dirty="0" err="1"/>
              <a:t>vHMC</a:t>
            </a:r>
            <a:endParaRPr lang="en-US" dirty="0"/>
          </a:p>
        </p:txBody>
      </p:sp>
      <p:sp>
        <p:nvSpPr>
          <p:cNvPr id="8" name="Text Placeholder"/>
          <p:cNvSpPr>
            <a:spLocks noGrp="1"/>
          </p:cNvSpPr>
          <p:nvPr>
            <p:ph type="body" sz="quarter" idx="13"/>
          </p:nvPr>
        </p:nvSpPr>
        <p:spPr>
          <a:xfrm>
            <a:off x="219456" y="808138"/>
            <a:ext cx="4123944" cy="3636862"/>
          </a:xfrm>
        </p:spPr>
        <p:txBody>
          <a:bodyPr/>
          <a:lstStyle/>
          <a:p>
            <a:r>
              <a:rPr lang="en-US" b="1" dirty="0"/>
              <a:t>IBM Power </a:t>
            </a:r>
            <a:r>
              <a:rPr lang="en-US" b="1" dirty="0" err="1"/>
              <a:t>vHMC</a:t>
            </a:r>
            <a:r>
              <a:rPr lang="en-US" dirty="0"/>
              <a:t> is a pre-built virtual machine (VM) that offers identical Power server management capabilities to the physical HMC appliance.</a:t>
            </a:r>
          </a:p>
          <a:p>
            <a:endParaRPr lang="en-US" dirty="0"/>
          </a:p>
          <a:p>
            <a:r>
              <a:rPr lang="en-US" dirty="0"/>
              <a:t>Available for popular virtualization platforms on x86 or Power, the </a:t>
            </a:r>
            <a:r>
              <a:rPr lang="en-US" dirty="0" err="1"/>
              <a:t>vHMC</a:t>
            </a:r>
            <a:r>
              <a:rPr lang="en-US" dirty="0"/>
              <a:t> is updated in alignment with physical HMC and Power server firmware updates.</a:t>
            </a:r>
          </a:p>
          <a:p>
            <a:endParaRPr lang="en-US" dirty="0"/>
          </a:p>
          <a:p>
            <a:r>
              <a:rPr lang="en-US" dirty="0"/>
              <a:t>IBM Power customers can download the latest </a:t>
            </a:r>
            <a:r>
              <a:rPr lang="en-US" dirty="0" err="1"/>
              <a:t>vHMC</a:t>
            </a:r>
            <a:r>
              <a:rPr lang="en-US" dirty="0"/>
              <a:t> version and simply launch the VM, without the need for guest OS installation.</a:t>
            </a:r>
          </a:p>
          <a:p>
            <a:endParaRPr lang="en-US" dirty="0"/>
          </a:p>
          <a:p>
            <a:r>
              <a:rPr lang="en-US" dirty="0"/>
              <a:t>After connecting to the managed Power server(s), </a:t>
            </a:r>
            <a:r>
              <a:rPr lang="en-US" dirty="0" err="1"/>
              <a:t>vHMC</a:t>
            </a:r>
            <a:r>
              <a:rPr lang="en-US" dirty="0"/>
              <a:t> operation is identical to using the HMC.</a:t>
            </a:r>
          </a:p>
          <a:p>
            <a:endParaRPr lang="en-US" dirty="0"/>
          </a:p>
          <a:p>
            <a:endParaRPr lang="en-US" dirty="0"/>
          </a:p>
        </p:txBody>
      </p:sp>
      <p:sp>
        <p:nvSpPr>
          <p:cNvPr id="2" name="Content Placeholder 1"/>
          <p:cNvSpPr>
            <a:spLocks noGrp="1"/>
          </p:cNvSpPr>
          <p:nvPr>
            <p:ph sz="quarter" idx="17"/>
          </p:nvPr>
        </p:nvSpPr>
        <p:spPr>
          <a:solidFill>
            <a:schemeClr val="accent1"/>
          </a:solidFill>
        </p:spPr>
        <p:txBody>
          <a:bodyPr/>
          <a:lstStyle/>
          <a:p>
            <a:r>
              <a:rPr lang="en-US" dirty="0"/>
              <a:t>Power </a:t>
            </a:r>
            <a:r>
              <a:rPr lang="en-US" dirty="0" err="1"/>
              <a:t>vHMC</a:t>
            </a:r>
            <a:r>
              <a:rPr lang="en-US" dirty="0"/>
              <a:t> formats</a:t>
            </a:r>
          </a:p>
          <a:p>
            <a:endParaRPr lang="en-US" dirty="0"/>
          </a:p>
          <a:p>
            <a:r>
              <a:rPr lang="en-US" dirty="0"/>
              <a:t>5765-HMW (x86)</a:t>
            </a:r>
          </a:p>
          <a:p>
            <a:pPr marL="285750" indent="-285750">
              <a:buFont typeface="Arial" panose="020B0604020202020204" pitchFamily="34" charset="0"/>
              <a:buChar char="•"/>
            </a:pPr>
            <a:r>
              <a:rPr lang="en-US" sz="1000" dirty="0"/>
              <a:t>VMware, KVM or Xen</a:t>
            </a:r>
          </a:p>
          <a:p>
            <a:r>
              <a:rPr lang="en-US" dirty="0"/>
              <a:t>5765-HMB (Power)</a:t>
            </a:r>
          </a:p>
          <a:p>
            <a:pPr marL="285750" indent="-285750">
              <a:buFont typeface="Arial" panose="020B0604020202020204" pitchFamily="34" charset="0"/>
              <a:buChar char="•"/>
            </a:pPr>
            <a:r>
              <a:rPr lang="en-US" sz="1000" dirty="0" err="1"/>
              <a:t>PowerVM</a:t>
            </a:r>
            <a:endParaRPr lang="en-US" sz="1000" dirty="0"/>
          </a:p>
        </p:txBody>
      </p:sp>
      <p:sp>
        <p:nvSpPr>
          <p:cNvPr id="3" name="Content Placeholder 2"/>
          <p:cNvSpPr>
            <a:spLocks noGrp="1"/>
          </p:cNvSpPr>
          <p:nvPr>
            <p:ph sz="quarter" idx="18"/>
          </p:nvPr>
        </p:nvSpPr>
        <p:spPr>
          <a:solidFill>
            <a:srgbClr val="001D6C"/>
          </a:solidFill>
        </p:spPr>
        <p:txBody>
          <a:bodyPr/>
          <a:lstStyle/>
          <a:p>
            <a:r>
              <a:rPr lang="en-US" dirty="0"/>
              <a:t>Deployment options</a:t>
            </a:r>
          </a:p>
          <a:p>
            <a:pPr marL="285750" indent="-285750">
              <a:buFont typeface="Arial" panose="020B0604020202020204" pitchFamily="34" charset="0"/>
              <a:buChar char="•"/>
            </a:pPr>
            <a:r>
              <a:rPr lang="en-US" sz="1100" dirty="0"/>
              <a:t>Single </a:t>
            </a:r>
            <a:r>
              <a:rPr lang="en-US" sz="1100" dirty="0" err="1"/>
              <a:t>vHMC</a:t>
            </a:r>
            <a:endParaRPr lang="en-US" sz="1100" dirty="0"/>
          </a:p>
          <a:p>
            <a:pPr marL="285750" indent="-285750">
              <a:buFont typeface="Arial" panose="020B0604020202020204" pitchFamily="34" charset="0"/>
              <a:buChar char="•"/>
            </a:pPr>
            <a:r>
              <a:rPr lang="en-US" sz="1100" dirty="0"/>
              <a:t>Dual </a:t>
            </a:r>
            <a:r>
              <a:rPr lang="en-US" sz="1100" dirty="0" err="1"/>
              <a:t>vHMC</a:t>
            </a:r>
            <a:endParaRPr lang="en-US" sz="1100" dirty="0"/>
          </a:p>
          <a:p>
            <a:pPr marL="285750" indent="-285750">
              <a:buFont typeface="Arial" panose="020B0604020202020204" pitchFamily="34" charset="0"/>
              <a:buChar char="•"/>
            </a:pPr>
            <a:r>
              <a:rPr lang="en-US" sz="1100" dirty="0"/>
              <a:t>Single HMC</a:t>
            </a:r>
          </a:p>
          <a:p>
            <a:pPr marL="285750" indent="-285750">
              <a:buFont typeface="Arial" panose="020B0604020202020204" pitchFamily="34" charset="0"/>
              <a:buChar char="•"/>
            </a:pPr>
            <a:r>
              <a:rPr lang="en-US" sz="1100" dirty="0"/>
              <a:t>Dual HMC</a:t>
            </a:r>
          </a:p>
          <a:p>
            <a:pPr marL="285750" indent="-285750">
              <a:buFont typeface="Arial" panose="020B0604020202020204" pitchFamily="34" charset="0"/>
              <a:buChar char="•"/>
            </a:pPr>
            <a:r>
              <a:rPr lang="en-US" sz="1100" dirty="0"/>
              <a:t>Mixed: HMC and </a:t>
            </a:r>
            <a:r>
              <a:rPr lang="en-US" sz="1100" dirty="0" err="1"/>
              <a:t>vHMC</a:t>
            </a:r>
            <a:endParaRPr lang="en-US" sz="1100" dirty="0"/>
          </a:p>
          <a:p>
            <a:r>
              <a:rPr lang="en-US" sz="1100" dirty="0"/>
              <a:t>(Maximum of two per server)</a:t>
            </a:r>
          </a:p>
        </p:txBody>
      </p:sp>
      <p:sp>
        <p:nvSpPr>
          <p:cNvPr id="4" name="Content Placeholder 3"/>
          <p:cNvSpPr>
            <a:spLocks noGrp="1"/>
          </p:cNvSpPr>
          <p:nvPr>
            <p:ph sz="quarter" idx="19"/>
          </p:nvPr>
        </p:nvSpPr>
        <p:spPr>
          <a:solidFill>
            <a:schemeClr val="accent2"/>
          </a:solidFill>
        </p:spPr>
        <p:txBody>
          <a:bodyPr/>
          <a:lstStyle/>
          <a:p>
            <a:r>
              <a:rPr lang="en-US" dirty="0"/>
              <a:t> </a:t>
            </a:r>
          </a:p>
        </p:txBody>
      </p:sp>
      <p:pic>
        <p:nvPicPr>
          <p:cNvPr id="19" name="Picture 18" descr="Icon&#10;&#10;Description automatically generated">
            <a:extLst>
              <a:ext uri="{FF2B5EF4-FFF2-40B4-BE49-F238E27FC236}">
                <a16:creationId xmlns:a16="http://schemas.microsoft.com/office/drawing/2014/main" id="{D1293AB0-DE8E-4718-97CE-7E5477DD44B0}"/>
              </a:ext>
            </a:extLst>
          </p:cNvPr>
          <p:cNvPicPr>
            <a:picLocks noChangeAspect="1"/>
          </p:cNvPicPr>
          <p:nvPr/>
        </p:nvPicPr>
        <p:blipFill>
          <a:blip r:embed="rId3"/>
          <a:stretch>
            <a:fillRect/>
          </a:stretch>
        </p:blipFill>
        <p:spPr>
          <a:xfrm>
            <a:off x="8086441" y="4039920"/>
            <a:ext cx="678375" cy="713232"/>
          </a:xfrm>
          <a:prstGeom prst="rect">
            <a:avLst/>
          </a:prstGeom>
          <a:noFill/>
        </p:spPr>
      </p:pic>
      <p:pic>
        <p:nvPicPr>
          <p:cNvPr id="20" name="Picture 19">
            <a:extLst>
              <a:ext uri="{FF2B5EF4-FFF2-40B4-BE49-F238E27FC236}">
                <a16:creationId xmlns:a16="http://schemas.microsoft.com/office/drawing/2014/main" id="{1AAF086E-5DEF-4640-BB41-D00AAA31470C}"/>
              </a:ext>
            </a:extLst>
          </p:cNvPr>
          <p:cNvPicPr>
            <a:picLocks noChangeAspect="1"/>
          </p:cNvPicPr>
          <p:nvPr/>
        </p:nvPicPr>
        <p:blipFill>
          <a:blip r:embed="rId4"/>
          <a:stretch>
            <a:fillRect/>
          </a:stretch>
        </p:blipFill>
        <p:spPr>
          <a:xfrm>
            <a:off x="4749077" y="2708521"/>
            <a:ext cx="2698172" cy="2298207"/>
          </a:xfrm>
          <a:prstGeom prst="rect">
            <a:avLst/>
          </a:prstGeom>
        </p:spPr>
      </p:pic>
    </p:spTree>
    <p:extLst>
      <p:ext uri="{BB962C8B-B14F-4D97-AF65-F5344CB8AC3E}">
        <p14:creationId xmlns:p14="http://schemas.microsoft.com/office/powerpoint/2010/main" val="375539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a:xfrm>
            <a:off x="188687" y="182668"/>
            <a:ext cx="4361688" cy="493099"/>
          </a:xfrm>
        </p:spPr>
        <p:txBody>
          <a:bodyPr/>
          <a:lstStyle/>
          <a:p>
            <a:r>
              <a:rPr lang="en-US" dirty="0"/>
              <a:t>Power seller recommendations</a:t>
            </a:r>
          </a:p>
        </p:txBody>
      </p:sp>
      <p:sp>
        <p:nvSpPr>
          <p:cNvPr id="8" name="Text Placeholder"/>
          <p:cNvSpPr>
            <a:spLocks noGrp="1"/>
          </p:cNvSpPr>
          <p:nvPr>
            <p:ph type="body" sz="quarter" idx="13"/>
          </p:nvPr>
        </p:nvSpPr>
        <p:spPr>
          <a:xfrm>
            <a:off x="219456" y="808138"/>
            <a:ext cx="4123944" cy="2095930"/>
          </a:xfrm>
        </p:spPr>
        <p:txBody>
          <a:bodyPr/>
          <a:lstStyle/>
          <a:p>
            <a:r>
              <a:rPr lang="en-US" b="1" dirty="0"/>
              <a:t>Lead with </a:t>
            </a:r>
            <a:r>
              <a:rPr lang="en-US" b="1" dirty="0" err="1"/>
              <a:t>vHMC</a:t>
            </a:r>
            <a:r>
              <a:rPr lang="en-US" dirty="0"/>
              <a:t>, citing the advantages (TCO, convenience, compliance, etc.)</a:t>
            </a:r>
          </a:p>
          <a:p>
            <a:r>
              <a:rPr lang="en-US" dirty="0"/>
              <a:t>If customer requires redundancy, two </a:t>
            </a:r>
            <a:r>
              <a:rPr lang="en-US" dirty="0" err="1"/>
              <a:t>vHMCs</a:t>
            </a:r>
            <a:r>
              <a:rPr lang="en-US" dirty="0"/>
              <a:t> can be deployed (on different hosts for resilience)</a:t>
            </a:r>
          </a:p>
          <a:p>
            <a:r>
              <a:rPr lang="en-US" dirty="0"/>
              <a:t>If customer prefers a physical HMC appliance, note that a </a:t>
            </a:r>
            <a:r>
              <a:rPr lang="en-US" dirty="0" err="1"/>
              <a:t>vHMC</a:t>
            </a:r>
            <a:r>
              <a:rPr lang="en-US" dirty="0"/>
              <a:t> can be added for redundancy</a:t>
            </a:r>
          </a:p>
        </p:txBody>
      </p:sp>
      <p:sp>
        <p:nvSpPr>
          <p:cNvPr id="2" name="Content Placeholder 1"/>
          <p:cNvSpPr>
            <a:spLocks noGrp="1"/>
          </p:cNvSpPr>
          <p:nvPr>
            <p:ph sz="quarter" idx="17"/>
          </p:nvPr>
        </p:nvSpPr>
        <p:spPr>
          <a:solidFill>
            <a:schemeClr val="accent1"/>
          </a:solidFill>
        </p:spPr>
        <p:txBody>
          <a:bodyPr/>
          <a:lstStyle/>
          <a:p>
            <a:r>
              <a:rPr lang="en-US" dirty="0"/>
              <a:t>Power </a:t>
            </a:r>
            <a:r>
              <a:rPr lang="en-US" dirty="0" err="1"/>
              <a:t>vHMC</a:t>
            </a:r>
            <a:r>
              <a:rPr lang="en-US" dirty="0"/>
              <a:t> formats</a:t>
            </a:r>
          </a:p>
          <a:p>
            <a:endParaRPr lang="en-US" dirty="0"/>
          </a:p>
          <a:p>
            <a:r>
              <a:rPr lang="en-US" dirty="0"/>
              <a:t>5765-HMW (x86)</a:t>
            </a:r>
          </a:p>
          <a:p>
            <a:pPr marL="285750" indent="-285750">
              <a:buFont typeface="Arial" panose="020B0604020202020204" pitchFamily="34" charset="0"/>
              <a:buChar char="•"/>
            </a:pPr>
            <a:r>
              <a:rPr lang="en-US" sz="1000" dirty="0"/>
              <a:t>VMware, KVM or Xen</a:t>
            </a:r>
          </a:p>
          <a:p>
            <a:r>
              <a:rPr lang="en-US" dirty="0"/>
              <a:t>5765-HMB (Power)</a:t>
            </a:r>
          </a:p>
          <a:p>
            <a:pPr marL="285750" indent="-285750">
              <a:buFont typeface="Arial" panose="020B0604020202020204" pitchFamily="34" charset="0"/>
              <a:buChar char="•"/>
            </a:pPr>
            <a:r>
              <a:rPr lang="en-US" sz="1000" dirty="0" err="1"/>
              <a:t>PowerVM</a:t>
            </a:r>
            <a:endParaRPr lang="en-US" sz="1000" dirty="0"/>
          </a:p>
        </p:txBody>
      </p:sp>
      <p:sp>
        <p:nvSpPr>
          <p:cNvPr id="3" name="Content Placeholder 2"/>
          <p:cNvSpPr>
            <a:spLocks noGrp="1"/>
          </p:cNvSpPr>
          <p:nvPr>
            <p:ph sz="quarter" idx="18"/>
          </p:nvPr>
        </p:nvSpPr>
        <p:spPr>
          <a:solidFill>
            <a:srgbClr val="001D6C"/>
          </a:solidFill>
        </p:spPr>
        <p:txBody>
          <a:bodyPr/>
          <a:lstStyle/>
          <a:p>
            <a:r>
              <a:rPr lang="en-US" dirty="0"/>
              <a:t>Deployment options</a:t>
            </a:r>
          </a:p>
          <a:p>
            <a:pPr marL="285750" indent="-285750">
              <a:buFont typeface="Arial" panose="020B0604020202020204" pitchFamily="34" charset="0"/>
              <a:buChar char="•"/>
            </a:pPr>
            <a:r>
              <a:rPr lang="en-US" sz="1100" dirty="0"/>
              <a:t>Single </a:t>
            </a:r>
            <a:r>
              <a:rPr lang="en-US" sz="1100" dirty="0" err="1"/>
              <a:t>vHMC</a:t>
            </a:r>
            <a:endParaRPr lang="en-US" sz="1100" dirty="0"/>
          </a:p>
          <a:p>
            <a:pPr marL="285750" indent="-285750">
              <a:buFont typeface="Arial" panose="020B0604020202020204" pitchFamily="34" charset="0"/>
              <a:buChar char="•"/>
            </a:pPr>
            <a:r>
              <a:rPr lang="en-US" sz="1100" dirty="0"/>
              <a:t>Dual </a:t>
            </a:r>
            <a:r>
              <a:rPr lang="en-US" sz="1100" dirty="0" err="1"/>
              <a:t>vHMC</a:t>
            </a:r>
            <a:endParaRPr lang="en-US" sz="1100" dirty="0"/>
          </a:p>
          <a:p>
            <a:pPr marL="285750" indent="-285750">
              <a:buFont typeface="Arial" panose="020B0604020202020204" pitchFamily="34" charset="0"/>
              <a:buChar char="•"/>
            </a:pPr>
            <a:r>
              <a:rPr lang="en-US" sz="1100" dirty="0"/>
              <a:t>Single HMC</a:t>
            </a:r>
          </a:p>
          <a:p>
            <a:pPr marL="285750" indent="-285750">
              <a:buFont typeface="Arial" panose="020B0604020202020204" pitchFamily="34" charset="0"/>
              <a:buChar char="•"/>
            </a:pPr>
            <a:r>
              <a:rPr lang="en-US" sz="1100" dirty="0"/>
              <a:t>Dual HMC</a:t>
            </a:r>
          </a:p>
          <a:p>
            <a:pPr marL="285750" indent="-285750">
              <a:buFont typeface="Arial" panose="020B0604020202020204" pitchFamily="34" charset="0"/>
              <a:buChar char="•"/>
            </a:pPr>
            <a:r>
              <a:rPr lang="en-US" sz="1100" dirty="0"/>
              <a:t>Mixed: HMC and v</a:t>
            </a:r>
          </a:p>
          <a:p>
            <a:r>
              <a:rPr lang="en-US" sz="1100" dirty="0"/>
              <a:t>(Maximum of two per server)</a:t>
            </a:r>
          </a:p>
        </p:txBody>
      </p:sp>
      <p:sp>
        <p:nvSpPr>
          <p:cNvPr id="4" name="Content Placeholder 3"/>
          <p:cNvSpPr>
            <a:spLocks noGrp="1"/>
          </p:cNvSpPr>
          <p:nvPr>
            <p:ph sz="quarter" idx="19"/>
          </p:nvPr>
        </p:nvSpPr>
        <p:spPr>
          <a:solidFill>
            <a:schemeClr val="accent2"/>
          </a:solidFill>
        </p:spPr>
        <p:txBody>
          <a:bodyPr/>
          <a:lstStyle/>
          <a:p>
            <a:r>
              <a:rPr lang="en-US" dirty="0" err="1"/>
              <a:t>vHMC</a:t>
            </a:r>
            <a:r>
              <a:rPr lang="en-US" dirty="0"/>
              <a:t> pricing ($US)</a:t>
            </a:r>
          </a:p>
          <a:p>
            <a:pPr marL="285750" indent="-285750">
              <a:buFont typeface="Arial" panose="020B0604020202020204" pitchFamily="34" charset="0"/>
              <a:buChar char="•"/>
            </a:pPr>
            <a:r>
              <a:rPr lang="en-US" dirty="0"/>
              <a:t>5765-HMW (x86) - $3000</a:t>
            </a:r>
          </a:p>
          <a:p>
            <a:pPr marL="285750" indent="-285750">
              <a:buFont typeface="Arial" panose="020B0604020202020204" pitchFamily="34" charset="0"/>
              <a:buChar char="•"/>
            </a:pPr>
            <a:r>
              <a:rPr lang="en-US" dirty="0"/>
              <a:t>5765-HMB (Power) - $3000</a:t>
            </a:r>
          </a:p>
          <a:p>
            <a:r>
              <a:rPr lang="en-US" dirty="0"/>
              <a:t>Annual SWMA renewal</a:t>
            </a:r>
          </a:p>
          <a:p>
            <a:pPr marL="285750" indent="-285750">
              <a:buFont typeface="Arial" panose="020B0604020202020204" pitchFamily="34" charset="0"/>
              <a:buChar char="•"/>
            </a:pPr>
            <a:r>
              <a:rPr lang="en-US" dirty="0"/>
              <a:t>1 year - $600</a:t>
            </a:r>
          </a:p>
          <a:p>
            <a:pPr marL="285750" indent="-285750">
              <a:buFont typeface="Arial" panose="020B0604020202020204" pitchFamily="34" charset="0"/>
              <a:buChar char="•"/>
            </a:pPr>
            <a:r>
              <a:rPr lang="en-US" dirty="0"/>
              <a:t>3 years - $1800</a:t>
            </a:r>
          </a:p>
        </p:txBody>
      </p:sp>
      <p:sp>
        <p:nvSpPr>
          <p:cNvPr id="9" name="TextBox 8">
            <a:extLst>
              <a:ext uri="{FF2B5EF4-FFF2-40B4-BE49-F238E27FC236}">
                <a16:creationId xmlns:a16="http://schemas.microsoft.com/office/drawing/2014/main" id="{8A83C7FD-456E-4216-BD2E-7EF60866718E}"/>
              </a:ext>
            </a:extLst>
          </p:cNvPr>
          <p:cNvSpPr txBox="1"/>
          <p:nvPr/>
        </p:nvSpPr>
        <p:spPr>
          <a:xfrm>
            <a:off x="2750786" y="3641766"/>
            <a:ext cx="683200" cy="307777"/>
          </a:xfrm>
          <a:prstGeom prst="rect">
            <a:avLst/>
          </a:prstGeom>
          <a:solidFill>
            <a:schemeClr val="accent2">
              <a:lumMod val="60000"/>
              <a:lumOff val="40000"/>
            </a:schemeClr>
          </a:solidFill>
        </p:spPr>
        <p:txBody>
          <a:bodyPr wrap="none" rtlCol="0">
            <a:spAutoFit/>
          </a:bodyPr>
          <a:lstStyle/>
          <a:p>
            <a:pPr algn="l"/>
            <a:r>
              <a:rPr lang="en-US" sz="1400" dirty="0" err="1">
                <a:solidFill>
                  <a:schemeClr val="bg1"/>
                </a:solidFill>
                <a:latin typeface="+mn-lt"/>
                <a:ea typeface="IBM Plex Sans" charset="0"/>
                <a:cs typeface="IBM Plex Sans" charset="0"/>
              </a:rPr>
              <a:t>vHMC</a:t>
            </a:r>
            <a:endParaRPr lang="en-US" sz="1400" dirty="0">
              <a:solidFill>
                <a:schemeClr val="bg1"/>
              </a:solidFill>
              <a:latin typeface="+mn-lt"/>
              <a:ea typeface="IBM Plex Sans" charset="0"/>
              <a:cs typeface="IBM Plex Sans" charset="0"/>
            </a:endParaRPr>
          </a:p>
        </p:txBody>
      </p:sp>
      <p:sp>
        <p:nvSpPr>
          <p:cNvPr id="10" name="TextBox 9">
            <a:extLst>
              <a:ext uri="{FF2B5EF4-FFF2-40B4-BE49-F238E27FC236}">
                <a16:creationId xmlns:a16="http://schemas.microsoft.com/office/drawing/2014/main" id="{B1198DBC-6B8C-4C3B-BA38-926ABC704930}"/>
              </a:ext>
            </a:extLst>
          </p:cNvPr>
          <p:cNvSpPr txBox="1"/>
          <p:nvPr/>
        </p:nvSpPr>
        <p:spPr>
          <a:xfrm>
            <a:off x="2743275" y="3999153"/>
            <a:ext cx="683200" cy="307777"/>
          </a:xfrm>
          <a:prstGeom prst="rect">
            <a:avLst/>
          </a:prstGeom>
          <a:solidFill>
            <a:schemeClr val="accent2">
              <a:lumMod val="60000"/>
              <a:lumOff val="40000"/>
            </a:schemeClr>
          </a:solidFill>
        </p:spPr>
        <p:txBody>
          <a:bodyPr wrap="none" rtlCol="0">
            <a:spAutoFit/>
          </a:bodyPr>
          <a:lstStyle/>
          <a:p>
            <a:pPr algn="l"/>
            <a:r>
              <a:rPr lang="en-US" sz="1400" dirty="0" err="1">
                <a:solidFill>
                  <a:schemeClr val="bg1"/>
                </a:solidFill>
                <a:latin typeface="+mn-lt"/>
                <a:ea typeface="IBM Plex Sans" charset="0"/>
                <a:cs typeface="IBM Plex Sans" charset="0"/>
              </a:rPr>
              <a:t>vHMC</a:t>
            </a:r>
            <a:endParaRPr lang="en-US" sz="1400" dirty="0">
              <a:solidFill>
                <a:schemeClr val="bg1"/>
              </a:solidFill>
              <a:latin typeface="+mn-lt"/>
              <a:ea typeface="IBM Plex Sans" charset="0"/>
              <a:cs typeface="IBM Plex Sans" charset="0"/>
            </a:endParaRPr>
          </a:p>
        </p:txBody>
      </p:sp>
      <p:sp>
        <p:nvSpPr>
          <p:cNvPr id="11" name="TextBox 10">
            <a:extLst>
              <a:ext uri="{FF2B5EF4-FFF2-40B4-BE49-F238E27FC236}">
                <a16:creationId xmlns:a16="http://schemas.microsoft.com/office/drawing/2014/main" id="{5D2F0ADB-8FCB-4E86-99C1-5B479BADAA2C}"/>
              </a:ext>
            </a:extLst>
          </p:cNvPr>
          <p:cNvSpPr txBox="1"/>
          <p:nvPr/>
        </p:nvSpPr>
        <p:spPr>
          <a:xfrm>
            <a:off x="1494824" y="3072247"/>
            <a:ext cx="683200" cy="307777"/>
          </a:xfrm>
          <a:prstGeom prst="rect">
            <a:avLst/>
          </a:prstGeom>
          <a:solidFill>
            <a:schemeClr val="accent2">
              <a:lumMod val="60000"/>
              <a:lumOff val="40000"/>
            </a:schemeClr>
          </a:solidFill>
        </p:spPr>
        <p:txBody>
          <a:bodyPr wrap="none" rtlCol="0">
            <a:spAutoFit/>
          </a:bodyPr>
          <a:lstStyle/>
          <a:p>
            <a:pPr algn="l"/>
            <a:r>
              <a:rPr lang="en-US" sz="1400" dirty="0" err="1">
                <a:solidFill>
                  <a:schemeClr val="bg1"/>
                </a:solidFill>
                <a:latin typeface="+mn-lt"/>
                <a:ea typeface="IBM Plex Sans" charset="0"/>
                <a:cs typeface="IBM Plex Sans" charset="0"/>
              </a:rPr>
              <a:t>vHMC</a:t>
            </a:r>
            <a:endParaRPr lang="en-US" sz="1400" dirty="0">
              <a:solidFill>
                <a:schemeClr val="bg1"/>
              </a:solidFill>
              <a:latin typeface="+mn-lt"/>
              <a:ea typeface="IBM Plex Sans" charset="0"/>
              <a:cs typeface="IBM Plex Sans" charset="0"/>
            </a:endParaRPr>
          </a:p>
        </p:txBody>
      </p:sp>
      <p:sp>
        <p:nvSpPr>
          <p:cNvPr id="12" name="TextBox 11">
            <a:extLst>
              <a:ext uri="{FF2B5EF4-FFF2-40B4-BE49-F238E27FC236}">
                <a16:creationId xmlns:a16="http://schemas.microsoft.com/office/drawing/2014/main" id="{F9B47533-67A4-48AF-A285-6CA9A1509958}"/>
              </a:ext>
            </a:extLst>
          </p:cNvPr>
          <p:cNvSpPr txBox="1"/>
          <p:nvPr/>
        </p:nvSpPr>
        <p:spPr>
          <a:xfrm>
            <a:off x="1494824" y="3426355"/>
            <a:ext cx="683200" cy="307777"/>
          </a:xfrm>
          <a:prstGeom prst="rect">
            <a:avLst/>
          </a:prstGeom>
          <a:solidFill>
            <a:srgbClr val="8A3FFC"/>
          </a:solidFill>
        </p:spPr>
        <p:txBody>
          <a:bodyPr wrap="square" rtlCol="0">
            <a:spAutoFit/>
          </a:bodyPr>
          <a:lstStyle/>
          <a:p>
            <a:pPr algn="l"/>
            <a:r>
              <a:rPr lang="en-US" sz="1400" dirty="0">
                <a:solidFill>
                  <a:schemeClr val="bg1"/>
                </a:solidFill>
                <a:latin typeface="+mn-lt"/>
                <a:ea typeface="IBM Plex Sans" charset="0"/>
                <a:cs typeface="IBM Plex Sans" charset="0"/>
              </a:rPr>
              <a:t>HMC</a:t>
            </a:r>
          </a:p>
        </p:txBody>
      </p:sp>
      <p:sp>
        <p:nvSpPr>
          <p:cNvPr id="14" name="TextBox 13">
            <a:extLst>
              <a:ext uri="{FF2B5EF4-FFF2-40B4-BE49-F238E27FC236}">
                <a16:creationId xmlns:a16="http://schemas.microsoft.com/office/drawing/2014/main" id="{4930AC20-3A81-4DFE-8D30-E484E8974939}"/>
              </a:ext>
            </a:extLst>
          </p:cNvPr>
          <p:cNvSpPr txBox="1"/>
          <p:nvPr/>
        </p:nvSpPr>
        <p:spPr>
          <a:xfrm>
            <a:off x="219456" y="2634423"/>
            <a:ext cx="683200" cy="307777"/>
          </a:xfrm>
          <a:prstGeom prst="rect">
            <a:avLst/>
          </a:prstGeom>
          <a:solidFill>
            <a:srgbClr val="8A3FFC"/>
          </a:solidFill>
        </p:spPr>
        <p:txBody>
          <a:bodyPr wrap="square" rtlCol="0">
            <a:spAutoFit/>
          </a:bodyPr>
          <a:lstStyle/>
          <a:p>
            <a:pPr algn="l"/>
            <a:r>
              <a:rPr lang="en-US" sz="1400" dirty="0">
                <a:solidFill>
                  <a:schemeClr val="bg1"/>
                </a:solidFill>
                <a:latin typeface="+mn-lt"/>
                <a:ea typeface="IBM Plex Sans" charset="0"/>
                <a:cs typeface="IBM Plex Sans" charset="0"/>
              </a:rPr>
              <a:t>HMC</a:t>
            </a:r>
          </a:p>
        </p:txBody>
      </p:sp>
      <p:sp>
        <p:nvSpPr>
          <p:cNvPr id="15" name="TextBox 14">
            <a:extLst>
              <a:ext uri="{FF2B5EF4-FFF2-40B4-BE49-F238E27FC236}">
                <a16:creationId xmlns:a16="http://schemas.microsoft.com/office/drawing/2014/main" id="{DFBFD07B-B3EA-44F5-A79A-FB85B2740019}"/>
              </a:ext>
            </a:extLst>
          </p:cNvPr>
          <p:cNvSpPr txBox="1"/>
          <p:nvPr/>
        </p:nvSpPr>
        <p:spPr>
          <a:xfrm>
            <a:off x="219456" y="3002719"/>
            <a:ext cx="683200" cy="307777"/>
          </a:xfrm>
          <a:prstGeom prst="rect">
            <a:avLst/>
          </a:prstGeom>
          <a:solidFill>
            <a:srgbClr val="8A3FFC"/>
          </a:solidFill>
        </p:spPr>
        <p:txBody>
          <a:bodyPr wrap="square" rtlCol="0">
            <a:spAutoFit/>
          </a:bodyPr>
          <a:lstStyle/>
          <a:p>
            <a:pPr algn="l"/>
            <a:r>
              <a:rPr lang="en-US" sz="1400" dirty="0">
                <a:solidFill>
                  <a:schemeClr val="bg1"/>
                </a:solidFill>
                <a:latin typeface="+mn-lt"/>
                <a:ea typeface="IBM Plex Sans" charset="0"/>
                <a:cs typeface="IBM Plex Sans" charset="0"/>
              </a:rPr>
              <a:t>HMC</a:t>
            </a:r>
          </a:p>
        </p:txBody>
      </p:sp>
      <p:sp>
        <p:nvSpPr>
          <p:cNvPr id="7" name="Arrow: Right 6">
            <a:extLst>
              <a:ext uri="{FF2B5EF4-FFF2-40B4-BE49-F238E27FC236}">
                <a16:creationId xmlns:a16="http://schemas.microsoft.com/office/drawing/2014/main" id="{1B3B86F1-3BDA-40FA-99A2-7EB4D957C08F}"/>
              </a:ext>
            </a:extLst>
          </p:cNvPr>
          <p:cNvSpPr/>
          <p:nvPr/>
        </p:nvSpPr>
        <p:spPr bwMode="auto">
          <a:xfrm rot="1061490">
            <a:off x="156118" y="4182309"/>
            <a:ext cx="2843569" cy="228184"/>
          </a:xfrm>
          <a:prstGeom prst="rightArrow">
            <a:avLst/>
          </a:prstGeom>
          <a:solidFill>
            <a:srgbClr val="00B050"/>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7" name="TextBox 16">
            <a:extLst>
              <a:ext uri="{FF2B5EF4-FFF2-40B4-BE49-F238E27FC236}">
                <a16:creationId xmlns:a16="http://schemas.microsoft.com/office/drawing/2014/main" id="{A342ADE8-1A8D-48C5-89F5-5F802B776304}"/>
              </a:ext>
            </a:extLst>
          </p:cNvPr>
          <p:cNvSpPr txBox="1"/>
          <p:nvPr/>
        </p:nvSpPr>
        <p:spPr>
          <a:xfrm>
            <a:off x="3128393" y="4687242"/>
            <a:ext cx="1059906" cy="307777"/>
          </a:xfrm>
          <a:prstGeom prst="rect">
            <a:avLst/>
          </a:prstGeom>
          <a:noFill/>
        </p:spPr>
        <p:txBody>
          <a:bodyPr wrap="none" rtlCol="0">
            <a:spAutoFit/>
          </a:bodyPr>
          <a:lstStyle/>
          <a:p>
            <a:pPr algn="l"/>
            <a:r>
              <a:rPr lang="en-US" sz="1400" b="1" dirty="0">
                <a:solidFill>
                  <a:schemeClr val="bg1"/>
                </a:solidFill>
                <a:latin typeface="+mn-lt"/>
                <a:ea typeface="IBM Plex Sans" charset="0"/>
                <a:cs typeface="IBM Plex Sans" charset="0"/>
              </a:rPr>
              <a:t>Best TCO!</a:t>
            </a:r>
          </a:p>
        </p:txBody>
      </p:sp>
      <p:sp>
        <p:nvSpPr>
          <p:cNvPr id="18" name="TextBox 17">
            <a:extLst>
              <a:ext uri="{FF2B5EF4-FFF2-40B4-BE49-F238E27FC236}">
                <a16:creationId xmlns:a16="http://schemas.microsoft.com/office/drawing/2014/main" id="{91EFED4F-F5FD-464F-B95B-717BD6877B6D}"/>
              </a:ext>
            </a:extLst>
          </p:cNvPr>
          <p:cNvSpPr txBox="1"/>
          <p:nvPr/>
        </p:nvSpPr>
        <p:spPr>
          <a:xfrm rot="1078531">
            <a:off x="461395" y="4362721"/>
            <a:ext cx="1404552" cy="276999"/>
          </a:xfrm>
          <a:prstGeom prst="rect">
            <a:avLst/>
          </a:prstGeom>
          <a:noFill/>
        </p:spPr>
        <p:txBody>
          <a:bodyPr wrap="none" rtlCol="0">
            <a:spAutoFit/>
          </a:bodyPr>
          <a:lstStyle/>
          <a:p>
            <a:pPr algn="l"/>
            <a:r>
              <a:rPr lang="en-US" sz="1200" dirty="0">
                <a:solidFill>
                  <a:schemeClr val="bg1"/>
                </a:solidFill>
                <a:latin typeface="+mn-lt"/>
                <a:ea typeface="IBM Plex Sans" charset="0"/>
                <a:cs typeface="IBM Plex Sans" charset="0"/>
              </a:rPr>
              <a:t>Management cost</a:t>
            </a:r>
          </a:p>
        </p:txBody>
      </p:sp>
      <p:pic>
        <p:nvPicPr>
          <p:cNvPr id="19" name="Picture 18" descr="Icon&#10;&#10;Description automatically generated">
            <a:extLst>
              <a:ext uri="{FF2B5EF4-FFF2-40B4-BE49-F238E27FC236}">
                <a16:creationId xmlns:a16="http://schemas.microsoft.com/office/drawing/2014/main" id="{D1293AB0-DE8E-4718-97CE-7E5477DD44B0}"/>
              </a:ext>
            </a:extLst>
          </p:cNvPr>
          <p:cNvPicPr>
            <a:picLocks noChangeAspect="1"/>
          </p:cNvPicPr>
          <p:nvPr/>
        </p:nvPicPr>
        <p:blipFill>
          <a:blip r:embed="rId3"/>
          <a:stretch>
            <a:fillRect/>
          </a:stretch>
        </p:blipFill>
        <p:spPr>
          <a:xfrm>
            <a:off x="8086441" y="4039920"/>
            <a:ext cx="678375" cy="713232"/>
          </a:xfrm>
          <a:prstGeom prst="rect">
            <a:avLst/>
          </a:prstGeom>
          <a:noFill/>
        </p:spPr>
      </p:pic>
    </p:spTree>
    <p:extLst>
      <p:ext uri="{BB962C8B-B14F-4D97-AF65-F5344CB8AC3E}">
        <p14:creationId xmlns:p14="http://schemas.microsoft.com/office/powerpoint/2010/main" val="1813932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itle 1">
            <a:extLst>
              <a:ext uri="{FF2B5EF4-FFF2-40B4-BE49-F238E27FC236}">
                <a16:creationId xmlns:a16="http://schemas.microsoft.com/office/drawing/2014/main" id="{D2CCE5D4-4359-4D6C-915B-051DCEFB2460}"/>
              </a:ext>
            </a:extLst>
          </p:cNvPr>
          <p:cNvSpPr>
            <a:spLocks noGrp="1" noChangeArrowheads="1"/>
          </p:cNvSpPr>
          <p:nvPr>
            <p:ph type="title"/>
          </p:nvPr>
        </p:nvSpPr>
        <p:spPr>
          <a:xfrm>
            <a:off x="328613" y="219076"/>
            <a:ext cx="8686800" cy="332185"/>
          </a:xfrm>
        </p:spPr>
        <p:txBody>
          <a:bodyPr/>
          <a:lstStyle/>
          <a:p>
            <a:r>
              <a:rPr lang="en-US" altLang="en-US" sz="2250" dirty="0"/>
              <a:t>IBM Power </a:t>
            </a:r>
            <a:r>
              <a:rPr lang="en-US" altLang="en-US" sz="2250" dirty="0" err="1"/>
              <a:t>vHMC</a:t>
            </a:r>
            <a:r>
              <a:rPr lang="en-US" altLang="en-US" sz="2250" dirty="0"/>
              <a:t> Free Trial Download</a:t>
            </a:r>
          </a:p>
        </p:txBody>
      </p:sp>
      <p:sp>
        <p:nvSpPr>
          <p:cNvPr id="17" name="Content Placeholder 2">
            <a:extLst>
              <a:ext uri="{FF2B5EF4-FFF2-40B4-BE49-F238E27FC236}">
                <a16:creationId xmlns:a16="http://schemas.microsoft.com/office/drawing/2014/main" id="{47526377-C45E-4656-954C-E6D4C1AA5B48}"/>
              </a:ext>
            </a:extLst>
          </p:cNvPr>
          <p:cNvSpPr txBox="1">
            <a:spLocks noChangeArrowheads="1"/>
          </p:cNvSpPr>
          <p:nvPr/>
        </p:nvSpPr>
        <p:spPr bwMode="auto">
          <a:xfrm>
            <a:off x="328612" y="755182"/>
            <a:ext cx="7498032" cy="10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0188" indent="-230188" algn="l" rtl="0" eaLnBrk="0" fontAlgn="base" hangingPunct="0">
              <a:spcBef>
                <a:spcPct val="50000"/>
              </a:spcBef>
              <a:spcAft>
                <a:spcPct val="0"/>
              </a:spcAft>
              <a:buClr>
                <a:srgbClr val="6D6E70"/>
              </a:buClr>
              <a:buSzPct val="90000"/>
              <a:buFont typeface="Wingdings" panose="05000000000000000000" pitchFamily="2" charset="2"/>
              <a:buChar char="§"/>
              <a:defRPr sz="2100">
                <a:solidFill>
                  <a:srgbClr val="6D6E70"/>
                </a:solidFill>
                <a:latin typeface="Arial" pitchFamily="34" charset="0"/>
                <a:ea typeface="+mn-ea"/>
                <a:cs typeface="Arial" pitchFamily="34" charset="0"/>
              </a:defRPr>
            </a:lvl1pPr>
            <a:lvl2pPr marL="677863" indent="-217488" algn="l" rtl="0" eaLnBrk="0" fontAlgn="base" hangingPunct="0">
              <a:spcBef>
                <a:spcPct val="0"/>
              </a:spcBef>
              <a:spcAft>
                <a:spcPct val="0"/>
              </a:spcAft>
              <a:buClr>
                <a:srgbClr val="6D6E70"/>
              </a:buClr>
              <a:buSzPct val="90000"/>
              <a:buFont typeface="Arial" panose="020B0604020202020204" pitchFamily="34" charset="0"/>
              <a:buChar char="–"/>
              <a:defRPr sz="2100">
                <a:solidFill>
                  <a:srgbClr val="6D6E70"/>
                </a:solidFill>
                <a:latin typeface="Arial" pitchFamily="34" charset="0"/>
                <a:cs typeface="Arial" pitchFamily="34" charset="0"/>
              </a:defRPr>
            </a:lvl2pPr>
            <a:lvl3pPr marL="1139825" indent="-230188" algn="l" rtl="0" eaLnBrk="0" fontAlgn="base" hangingPunct="0">
              <a:spcBef>
                <a:spcPct val="0"/>
              </a:spcBef>
              <a:spcAft>
                <a:spcPct val="0"/>
              </a:spcAft>
              <a:buClr>
                <a:srgbClr val="6D6E70"/>
              </a:buClr>
              <a:buSzPct val="90000"/>
              <a:buFont typeface="Wingdings" panose="05000000000000000000" pitchFamily="2" charset="2"/>
              <a:buChar char="§"/>
              <a:defRPr sz="2100">
                <a:solidFill>
                  <a:srgbClr val="6D6E70"/>
                </a:solidFill>
                <a:latin typeface="Arial" pitchFamily="34" charset="0"/>
                <a:cs typeface="Arial" pitchFamily="34" charset="0"/>
              </a:defRPr>
            </a:lvl3pPr>
            <a:lvl4pPr marL="1603375" indent="-230188" algn="l" rtl="0" eaLnBrk="0" fontAlgn="base" hangingPunct="0">
              <a:spcBef>
                <a:spcPct val="20000"/>
              </a:spcBef>
              <a:spcAft>
                <a:spcPct val="0"/>
              </a:spcAft>
              <a:buClr>
                <a:schemeClr val="bg1"/>
              </a:buClr>
              <a:defRPr sz="2100">
                <a:solidFill>
                  <a:schemeClr val="bg1"/>
                </a:solidFill>
                <a:latin typeface="Arial" charset="0"/>
                <a:cs typeface="Arial" panose="020B0604020202020204" pitchFamily="34" charset="0"/>
              </a:defRPr>
            </a:lvl4pPr>
            <a:lvl5pPr marL="2052638" indent="-217488" algn="l" rtl="0" eaLnBrk="0" fontAlgn="base" hangingPunct="0">
              <a:spcBef>
                <a:spcPct val="20000"/>
              </a:spcBef>
              <a:spcAft>
                <a:spcPct val="0"/>
              </a:spcAft>
              <a:buClr>
                <a:schemeClr val="bg1"/>
              </a:buClr>
              <a:buChar char="»"/>
              <a:defRPr sz="2100">
                <a:solidFill>
                  <a:schemeClr val="bg1"/>
                </a:solidFill>
                <a:latin typeface="Arial" charset="0"/>
                <a:cs typeface="Arial" panose="020B0604020202020204" pitchFamily="34"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a:lstStyle>
          <a:p>
            <a:pPr marL="230191" indent="-230191" defTabSz="685809">
              <a:defRPr/>
            </a:pPr>
            <a:r>
              <a:rPr lang="en-US" altLang="en-US" sz="1200" dirty="0">
                <a:solidFill>
                  <a:schemeClr val="bg1"/>
                </a:solidFill>
              </a:rPr>
              <a:t>Power </a:t>
            </a:r>
            <a:r>
              <a:rPr lang="en-US" altLang="en-US" sz="1200" dirty="0" err="1">
                <a:solidFill>
                  <a:schemeClr val="bg1"/>
                </a:solidFill>
              </a:rPr>
              <a:t>vHMC</a:t>
            </a:r>
            <a:r>
              <a:rPr lang="en-US" altLang="en-US" sz="1200" dirty="0">
                <a:solidFill>
                  <a:schemeClr val="bg1"/>
                </a:solidFill>
              </a:rPr>
              <a:t> trial linked from Trials section of IBM Power Web site</a:t>
            </a:r>
          </a:p>
          <a:p>
            <a:pPr marL="677866" lvl="1" indent="-230191" defTabSz="685809">
              <a:defRPr/>
            </a:pPr>
            <a:r>
              <a:rPr lang="en-US" altLang="en-US" sz="1200" dirty="0">
                <a:solidFill>
                  <a:schemeClr val="bg1"/>
                </a:solidFill>
                <a:hlinkClick r:id="rId3"/>
              </a:rPr>
              <a:t>https://www.ibm.com/it-infrastructure/power</a:t>
            </a:r>
            <a:endParaRPr lang="en-US" altLang="en-US" sz="1200" dirty="0">
              <a:solidFill>
                <a:schemeClr val="bg1"/>
              </a:solidFill>
            </a:endParaRPr>
          </a:p>
          <a:p>
            <a:pPr marL="230191" indent="-230191" defTabSz="685809">
              <a:defRPr/>
            </a:pPr>
            <a:r>
              <a:rPr lang="en-US" altLang="en-US" sz="1200" dirty="0">
                <a:solidFill>
                  <a:schemeClr val="bg1"/>
                </a:solidFill>
              </a:rPr>
              <a:t>Download requires acceptance of clickthrough license agreement</a:t>
            </a:r>
          </a:p>
          <a:p>
            <a:pPr marL="230191" indent="-230191" defTabSz="685809">
              <a:defRPr/>
            </a:pPr>
            <a:r>
              <a:rPr lang="en-US" sz="1200" dirty="0">
                <a:hlinkClick r:id="rId4"/>
              </a:rPr>
              <a:t>https://www.ibm.com/account/reg/us-en/signup?formid=urx-50076</a:t>
            </a:r>
            <a:endParaRPr lang="en-US" sz="1200" dirty="0"/>
          </a:p>
          <a:p>
            <a:pPr marL="230191" indent="-230191" defTabSz="685809">
              <a:defRPr/>
            </a:pPr>
            <a:r>
              <a:rPr lang="en-US" altLang="en-US" sz="1200" dirty="0">
                <a:solidFill>
                  <a:schemeClr val="bg1"/>
                </a:solidFill>
              </a:rPr>
              <a:t>Try/Buy license allows seamless transition to production deployment</a:t>
            </a:r>
          </a:p>
        </p:txBody>
      </p:sp>
      <p:pic>
        <p:nvPicPr>
          <p:cNvPr id="5" name="Picture 4">
            <a:extLst>
              <a:ext uri="{FF2B5EF4-FFF2-40B4-BE49-F238E27FC236}">
                <a16:creationId xmlns:a16="http://schemas.microsoft.com/office/drawing/2014/main" id="{EABA0D3F-3030-41D8-AFEB-D0B539C467FF}"/>
              </a:ext>
            </a:extLst>
          </p:cNvPr>
          <p:cNvPicPr>
            <a:picLocks noChangeAspect="1"/>
          </p:cNvPicPr>
          <p:nvPr/>
        </p:nvPicPr>
        <p:blipFill>
          <a:blip r:embed="rId5"/>
          <a:stretch>
            <a:fillRect/>
          </a:stretch>
        </p:blipFill>
        <p:spPr>
          <a:xfrm>
            <a:off x="3766948" y="2292007"/>
            <a:ext cx="2896682" cy="2334825"/>
          </a:xfrm>
          <a:prstGeom prst="rect">
            <a:avLst/>
          </a:prstGeom>
        </p:spPr>
      </p:pic>
      <p:pic>
        <p:nvPicPr>
          <p:cNvPr id="6" name="Picture 5">
            <a:extLst>
              <a:ext uri="{FF2B5EF4-FFF2-40B4-BE49-F238E27FC236}">
                <a16:creationId xmlns:a16="http://schemas.microsoft.com/office/drawing/2014/main" id="{CBD58A5D-59AA-4E26-AA7C-7770B5252033}"/>
              </a:ext>
            </a:extLst>
          </p:cNvPr>
          <p:cNvPicPr>
            <a:picLocks noChangeAspect="1"/>
          </p:cNvPicPr>
          <p:nvPr/>
        </p:nvPicPr>
        <p:blipFill>
          <a:blip r:embed="rId6"/>
          <a:stretch>
            <a:fillRect/>
          </a:stretch>
        </p:blipFill>
        <p:spPr>
          <a:xfrm>
            <a:off x="5916773" y="967802"/>
            <a:ext cx="3098640" cy="2648410"/>
          </a:xfrm>
          <a:prstGeom prst="rect">
            <a:avLst/>
          </a:prstGeom>
        </p:spPr>
      </p:pic>
      <p:sp>
        <p:nvSpPr>
          <p:cNvPr id="9" name="Arrow: Right 8">
            <a:extLst>
              <a:ext uri="{FF2B5EF4-FFF2-40B4-BE49-F238E27FC236}">
                <a16:creationId xmlns:a16="http://schemas.microsoft.com/office/drawing/2014/main" id="{458DC93F-B9C0-4014-85C1-F5D2B99522D6}"/>
              </a:ext>
            </a:extLst>
          </p:cNvPr>
          <p:cNvSpPr/>
          <p:nvPr/>
        </p:nvSpPr>
        <p:spPr>
          <a:xfrm rot="17676483">
            <a:off x="4242661" y="2755627"/>
            <a:ext cx="3217823" cy="153849"/>
          </a:xfrm>
          <a:prstGeom prst="rightArrow">
            <a:avLst/>
          </a:prstGeom>
          <a:solidFill>
            <a:srgbClr val="FF0000"/>
          </a:solidFill>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defTabSz="685809"/>
            <a:endParaRPr lang="en-US" sz="1200" dirty="0" err="1">
              <a:solidFill>
                <a:srgbClr val="FFFFFF"/>
              </a:solidFill>
              <a:latin typeface="Arial"/>
              <a:cs typeface="Arial"/>
            </a:endParaRPr>
          </a:p>
        </p:txBody>
      </p:sp>
      <p:pic>
        <p:nvPicPr>
          <p:cNvPr id="7" name="Picture 6" descr="Icon&#10;&#10;Description automatically generated">
            <a:extLst>
              <a:ext uri="{FF2B5EF4-FFF2-40B4-BE49-F238E27FC236}">
                <a16:creationId xmlns:a16="http://schemas.microsoft.com/office/drawing/2014/main" id="{4C17855F-A9A6-43A7-9962-F593325CBA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300" y="201169"/>
            <a:ext cx="678375" cy="713232"/>
          </a:xfrm>
          <a:prstGeom prst="rect">
            <a:avLst/>
          </a:prstGeom>
          <a:noFill/>
        </p:spPr>
      </p:pic>
      <p:pic>
        <p:nvPicPr>
          <p:cNvPr id="3" name="Picture 2">
            <a:extLst>
              <a:ext uri="{FF2B5EF4-FFF2-40B4-BE49-F238E27FC236}">
                <a16:creationId xmlns:a16="http://schemas.microsoft.com/office/drawing/2014/main" id="{DB775397-B8E1-4364-BC51-F3D7B4E92AC7}"/>
              </a:ext>
            </a:extLst>
          </p:cNvPr>
          <p:cNvPicPr>
            <a:picLocks noChangeAspect="1"/>
          </p:cNvPicPr>
          <p:nvPr/>
        </p:nvPicPr>
        <p:blipFill>
          <a:blip r:embed="rId8"/>
          <a:stretch>
            <a:fillRect/>
          </a:stretch>
        </p:blipFill>
        <p:spPr>
          <a:xfrm>
            <a:off x="239953" y="2768601"/>
            <a:ext cx="3399855" cy="2018348"/>
          </a:xfrm>
          <a:prstGeom prst="rect">
            <a:avLst/>
          </a:prstGeom>
        </p:spPr>
      </p:pic>
      <p:sp>
        <p:nvSpPr>
          <p:cNvPr id="10" name="Arrow: Right 9">
            <a:extLst>
              <a:ext uri="{FF2B5EF4-FFF2-40B4-BE49-F238E27FC236}">
                <a16:creationId xmlns:a16="http://schemas.microsoft.com/office/drawing/2014/main" id="{07D61BDC-1A98-4EA1-BA20-2E833059C132}"/>
              </a:ext>
            </a:extLst>
          </p:cNvPr>
          <p:cNvSpPr/>
          <p:nvPr/>
        </p:nvSpPr>
        <p:spPr>
          <a:xfrm rot="19048686">
            <a:off x="2922680" y="4058000"/>
            <a:ext cx="1561394" cy="152352"/>
          </a:xfrm>
          <a:prstGeom prst="rightArrow">
            <a:avLst/>
          </a:prstGeom>
          <a:solidFill>
            <a:srgbClr val="FF0000"/>
          </a:solidFill>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defTabSz="685809"/>
            <a:endParaRPr lang="en-US" sz="1200" dirty="0" err="1">
              <a:solidFill>
                <a:srgbClr val="FFFFFF"/>
              </a:solidFill>
              <a:latin typeface="Arial"/>
              <a:cs typeface="Arial"/>
            </a:endParaRPr>
          </a:p>
        </p:txBody>
      </p:sp>
    </p:spTree>
    <p:extLst>
      <p:ext uri="{BB962C8B-B14F-4D97-AF65-F5344CB8AC3E}">
        <p14:creationId xmlns:p14="http://schemas.microsoft.com/office/powerpoint/2010/main" val="1428133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Content Placeholder 2">
            <a:extLst>
              <a:ext uri="{FF2B5EF4-FFF2-40B4-BE49-F238E27FC236}">
                <a16:creationId xmlns:a16="http://schemas.microsoft.com/office/drawing/2014/main" id="{0C76B925-202E-4750-B90F-35B30B5C3748}"/>
              </a:ext>
            </a:extLst>
          </p:cNvPr>
          <p:cNvSpPr>
            <a:spLocks noGrp="1" noChangeArrowheads="1"/>
          </p:cNvSpPr>
          <p:nvPr>
            <p:ph idx="1"/>
          </p:nvPr>
        </p:nvSpPr>
        <p:spPr>
          <a:xfrm>
            <a:off x="289327" y="716757"/>
            <a:ext cx="5197075" cy="4079178"/>
          </a:xfrm>
        </p:spPr>
        <p:txBody>
          <a:bodyPr/>
          <a:lstStyle/>
          <a:p>
            <a:pPr>
              <a:spcBef>
                <a:spcPts val="722"/>
              </a:spcBef>
            </a:pPr>
            <a:r>
              <a:rPr lang="en-US" altLang="en-US" sz="1500" dirty="0"/>
              <a:t>In recent years, cybersecurity has emerged as a global infrastructure security issue and an increasingly critical concern for CIOs and enterprise IT managers.</a:t>
            </a:r>
          </a:p>
          <a:p>
            <a:pPr>
              <a:spcBef>
                <a:spcPts val="722"/>
              </a:spcBef>
            </a:pPr>
            <a:r>
              <a:rPr lang="en-US" altLang="en-US" sz="1500" dirty="0"/>
              <a:t>The IBM Power architecture has always ranked highly in terms of end-to-end security, which is why it remains a platform of choice for mission-critical enterprise workloads.</a:t>
            </a:r>
          </a:p>
          <a:p>
            <a:pPr>
              <a:spcBef>
                <a:spcPts val="722"/>
              </a:spcBef>
            </a:pPr>
            <a:r>
              <a:rPr lang="en-US" altLang="en-US" sz="1500" dirty="0"/>
              <a:t>A key aspect of maintaining a secure IBM Power environment is ensuring that the HMC (or </a:t>
            </a:r>
            <a:r>
              <a:rPr lang="en-US" altLang="en-US" sz="1500" dirty="0" err="1"/>
              <a:t>vHMC</a:t>
            </a:r>
            <a:r>
              <a:rPr lang="en-US" altLang="en-US" sz="1500" dirty="0"/>
              <a:t>) is </a:t>
            </a:r>
            <a:r>
              <a:rPr lang="en-US" altLang="en-US" sz="1500" b="1" dirty="0"/>
              <a:t>current</a:t>
            </a:r>
            <a:r>
              <a:rPr lang="en-US" altLang="en-US" sz="1500" dirty="0"/>
              <a:t> and </a:t>
            </a:r>
            <a:r>
              <a:rPr lang="en-US" altLang="en-US" sz="1500" b="1" dirty="0"/>
              <a:t>fully supported </a:t>
            </a:r>
            <a:r>
              <a:rPr lang="en-US" altLang="en-US" sz="1500" dirty="0"/>
              <a:t>(including hardware, software and Power server firmware updates).</a:t>
            </a:r>
          </a:p>
          <a:p>
            <a:pPr>
              <a:spcBef>
                <a:spcPts val="722"/>
              </a:spcBef>
            </a:pPr>
            <a:r>
              <a:rPr lang="en-US" altLang="en-US" sz="1500" dirty="0"/>
              <a:t>Outdated or unsupported HMCs represent a technology risk that can quickly and easily be mitigated by </a:t>
            </a:r>
            <a:r>
              <a:rPr lang="en-US" altLang="en-US" sz="1500" b="1" dirty="0"/>
              <a:t>upgrading</a:t>
            </a:r>
            <a:r>
              <a:rPr lang="en-US" altLang="en-US" sz="1500" dirty="0"/>
              <a:t> to a current release of the HMC or </a:t>
            </a:r>
            <a:r>
              <a:rPr lang="en-US" altLang="en-US" sz="1500" dirty="0" err="1"/>
              <a:t>vHMC</a:t>
            </a:r>
            <a:r>
              <a:rPr lang="en-US" altLang="en-US" sz="1500" dirty="0"/>
              <a:t>.</a:t>
            </a:r>
          </a:p>
          <a:p>
            <a:pPr lvl="1">
              <a:spcBef>
                <a:spcPts val="722"/>
              </a:spcBef>
            </a:pPr>
            <a:r>
              <a:rPr lang="en-US" altLang="en-US" sz="1200" dirty="0">
                <a:solidFill>
                  <a:schemeClr val="tx2"/>
                </a:solidFill>
              </a:rPr>
              <a:t>7063-CR2 IBM Power HMC V10R1M1020</a:t>
            </a:r>
          </a:p>
          <a:p>
            <a:pPr lvl="1">
              <a:spcBef>
                <a:spcPts val="722"/>
              </a:spcBef>
            </a:pPr>
            <a:r>
              <a:rPr lang="en-US" altLang="en-US" sz="1200" dirty="0">
                <a:solidFill>
                  <a:schemeClr val="tx2"/>
                </a:solidFill>
              </a:rPr>
              <a:t>5765-VHP IBM Power </a:t>
            </a:r>
            <a:r>
              <a:rPr lang="en-US" altLang="en-US" sz="1200" dirty="0" err="1">
                <a:solidFill>
                  <a:schemeClr val="tx2"/>
                </a:solidFill>
              </a:rPr>
              <a:t>vHMC</a:t>
            </a:r>
            <a:r>
              <a:rPr lang="en-US" altLang="en-US" sz="1200" dirty="0">
                <a:solidFill>
                  <a:schemeClr val="tx2"/>
                </a:solidFill>
              </a:rPr>
              <a:t> V10R1M1020</a:t>
            </a:r>
          </a:p>
          <a:p>
            <a:pPr lvl="1">
              <a:spcBef>
                <a:spcPts val="722"/>
              </a:spcBef>
            </a:pPr>
            <a:r>
              <a:rPr lang="en-US" altLang="en-US" sz="1200" dirty="0">
                <a:solidFill>
                  <a:schemeClr val="tx2"/>
                </a:solidFill>
              </a:rPr>
              <a:t>5765-VHX IBM Power </a:t>
            </a:r>
            <a:r>
              <a:rPr lang="en-US" altLang="en-US" sz="1200" dirty="0" err="1">
                <a:solidFill>
                  <a:schemeClr val="tx2"/>
                </a:solidFill>
              </a:rPr>
              <a:t>vHMC</a:t>
            </a:r>
            <a:r>
              <a:rPr lang="en-US" altLang="en-US" sz="1200" dirty="0">
                <a:solidFill>
                  <a:schemeClr val="tx2"/>
                </a:solidFill>
              </a:rPr>
              <a:t> V10R1M1020</a:t>
            </a:r>
          </a:p>
          <a:p>
            <a:pPr>
              <a:spcBef>
                <a:spcPts val="722"/>
              </a:spcBef>
            </a:pPr>
            <a:endParaRPr lang="en-US" altLang="en-US" sz="1500" dirty="0"/>
          </a:p>
          <a:p>
            <a:pPr>
              <a:spcBef>
                <a:spcPts val="722"/>
              </a:spcBef>
            </a:pPr>
            <a:endParaRPr lang="en-US" altLang="en-US" sz="1500" dirty="0"/>
          </a:p>
          <a:p>
            <a:pPr>
              <a:spcBef>
                <a:spcPts val="722"/>
              </a:spcBef>
            </a:pPr>
            <a:endParaRPr lang="en-US" altLang="en-US" dirty="0"/>
          </a:p>
        </p:txBody>
      </p:sp>
      <p:sp>
        <p:nvSpPr>
          <p:cNvPr id="10" name="Title 3">
            <a:extLst>
              <a:ext uri="{FF2B5EF4-FFF2-40B4-BE49-F238E27FC236}">
                <a16:creationId xmlns:a16="http://schemas.microsoft.com/office/drawing/2014/main" id="{4F94FE0C-A129-45E1-A6FA-E70FCDC2475A}"/>
              </a:ext>
            </a:extLst>
          </p:cNvPr>
          <p:cNvSpPr>
            <a:spLocks noGrp="1"/>
          </p:cNvSpPr>
          <p:nvPr>
            <p:ph type="title"/>
          </p:nvPr>
        </p:nvSpPr>
        <p:spPr>
          <a:xfrm>
            <a:off x="228599" y="201168"/>
            <a:ext cx="6663267" cy="381000"/>
          </a:xfrm>
        </p:spPr>
        <p:txBody>
          <a:bodyPr>
            <a:noAutofit/>
          </a:bodyPr>
          <a:lstStyle/>
          <a:p>
            <a:pPr>
              <a:spcBef>
                <a:spcPts val="0"/>
              </a:spcBef>
            </a:pPr>
            <a:r>
              <a:rPr lang="en-US" dirty="0">
                <a:cs typeface=""/>
              </a:rPr>
              <a:t>Maintaining IBM Power HMC currency is critical</a:t>
            </a:r>
            <a:endParaRPr lang="en-US" i="1" dirty="0"/>
          </a:p>
        </p:txBody>
      </p:sp>
      <p:sp>
        <p:nvSpPr>
          <p:cNvPr id="2" name="Slide Number Placeholder 1">
            <a:extLst>
              <a:ext uri="{FF2B5EF4-FFF2-40B4-BE49-F238E27FC236}">
                <a16:creationId xmlns:a16="http://schemas.microsoft.com/office/drawing/2014/main" id="{D59BE24E-10F9-491B-AB80-33E69F48CBE5}"/>
              </a:ext>
            </a:extLst>
          </p:cNvPr>
          <p:cNvSpPr>
            <a:spLocks noGrp="1"/>
          </p:cNvSpPr>
          <p:nvPr>
            <p:ph type="sldNum" sz="quarter" idx="10"/>
          </p:nvPr>
        </p:nvSpPr>
        <p:spPr bwMode="gray">
          <a:xfrm>
            <a:off x="256100" y="6652810"/>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US"/>
            </a:defPPr>
            <a:lvl1pPr marL="0" algn="l" defTabSz="914378" rtl="0" eaLnBrk="1" latinLnBrk="0" hangingPunct="1">
              <a:buFontTx/>
              <a:buNone/>
              <a:defRPr sz="900" kern="1200">
                <a:solidFill>
                  <a:schemeClr val="tx1"/>
                </a:solidFill>
                <a:latin typeface="IBM Plex Sans"/>
                <a:ea typeface="Verdana" panose="020B0604030504040204" pitchFamily="34" charset="0"/>
                <a:cs typeface="IBM Plex San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pPr defTabSz="685766">
              <a:defRPr/>
            </a:pPr>
            <a:r>
              <a:rPr lang="en-US"/>
              <a:t>IBM Systems Technical University  © Copyright IBM Corporation 2019</a:t>
            </a:r>
            <a:endParaRPr lang="en-US" dirty="0">
              <a:solidFill>
                <a:srgbClr val="000000"/>
              </a:solidFill>
            </a:endParaRPr>
          </a:p>
        </p:txBody>
      </p:sp>
      <p:sp>
        <p:nvSpPr>
          <p:cNvPr id="7" name="Slide Number Placeholder 1">
            <a:extLst>
              <a:ext uri="{FF2B5EF4-FFF2-40B4-BE49-F238E27FC236}">
                <a16:creationId xmlns:a16="http://schemas.microsoft.com/office/drawing/2014/main" id="{B4B42D94-E34D-4C17-8578-5435F4A64379}"/>
              </a:ext>
            </a:extLst>
          </p:cNvPr>
          <p:cNvSpPr txBox="1">
            <a:spLocks/>
          </p:cNvSpPr>
          <p:nvPr/>
        </p:nvSpPr>
        <p:spPr>
          <a:xfrm>
            <a:off x="8316912" y="4923089"/>
            <a:ext cx="827088" cy="123825"/>
          </a:xfrm>
          <a:prstGeom prst="rect">
            <a:avLst/>
          </a:prstGeom>
        </p:spPr>
        <p:txBody>
          <a:bodyP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algn="r" defTabSz="514463"/>
            <a:fld id="{D0BE6F14-FF48-0F4F-A8AA-2E3F25371E4A}" type="slidenum">
              <a:rPr lang="en-US" sz="800">
                <a:solidFill>
                  <a:srgbClr val="000000"/>
                </a:solidFill>
                <a:latin typeface="Arial"/>
              </a:rPr>
              <a:pPr algn="r" defTabSz="514463"/>
              <a:t>14</a:t>
            </a:fld>
            <a:endParaRPr lang="en-US" sz="800" dirty="0">
              <a:solidFill>
                <a:srgbClr val="000000"/>
              </a:solidFill>
              <a:latin typeface="Arial"/>
            </a:endParaRPr>
          </a:p>
        </p:txBody>
      </p:sp>
      <p:pic>
        <p:nvPicPr>
          <p:cNvPr id="3" name="Picture 2">
            <a:hlinkClick r:id="rId3"/>
            <a:extLst>
              <a:ext uri="{FF2B5EF4-FFF2-40B4-BE49-F238E27FC236}">
                <a16:creationId xmlns:a16="http://schemas.microsoft.com/office/drawing/2014/main" id="{447AC0C6-2FBD-42B1-ACC1-3C00D189F64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4653" y="1323915"/>
            <a:ext cx="2980023" cy="2471164"/>
          </a:xfrm>
          <a:prstGeom prst="rect">
            <a:avLst/>
          </a:prstGeom>
          <a:ln>
            <a:solidFill>
              <a:schemeClr val="accent1"/>
            </a:solidFill>
          </a:ln>
        </p:spPr>
      </p:pic>
      <p:sp>
        <p:nvSpPr>
          <p:cNvPr id="4" name="TextBox 3">
            <a:extLst>
              <a:ext uri="{FF2B5EF4-FFF2-40B4-BE49-F238E27FC236}">
                <a16:creationId xmlns:a16="http://schemas.microsoft.com/office/drawing/2014/main" id="{AA676E28-6618-4512-9422-88898FA390B8}"/>
              </a:ext>
            </a:extLst>
          </p:cNvPr>
          <p:cNvSpPr txBox="1"/>
          <p:nvPr/>
        </p:nvSpPr>
        <p:spPr>
          <a:xfrm>
            <a:off x="5874653" y="4010756"/>
            <a:ext cx="3132429" cy="600164"/>
          </a:xfrm>
          <a:prstGeom prst="rect">
            <a:avLst/>
          </a:prstGeom>
          <a:noFill/>
        </p:spPr>
        <p:txBody>
          <a:bodyPr wrap="square" rtlCol="0">
            <a:spAutoFit/>
          </a:bodyPr>
          <a:lstStyle/>
          <a:p>
            <a:pPr defTabSz="685949"/>
            <a:r>
              <a:rPr lang="en-US" sz="800" dirty="0">
                <a:solidFill>
                  <a:srgbClr val="000000"/>
                </a:solidFill>
                <a:latin typeface="Arial"/>
                <a:hlinkClick r:id="rId3"/>
              </a:rPr>
              <a:t>https://www.whitehouse.gov/briefing-room/presidential-actions/2021/05/12/executive-order-on-improving-the-nations-cybersecurity/</a:t>
            </a:r>
            <a:endParaRPr lang="en-US" sz="800" dirty="0">
              <a:solidFill>
                <a:srgbClr val="000000"/>
              </a:solidFill>
              <a:latin typeface="Arial"/>
            </a:endParaRPr>
          </a:p>
          <a:p>
            <a:pPr defTabSz="685949"/>
            <a:endParaRPr lang="en-US" sz="900" dirty="0">
              <a:solidFill>
                <a:srgbClr val="000000"/>
              </a:solidFill>
              <a:latin typeface="Arial"/>
            </a:endParaRPr>
          </a:p>
        </p:txBody>
      </p:sp>
      <p:pic>
        <p:nvPicPr>
          <p:cNvPr id="9" name="Picture 8" descr="Icon&#10;&#10;Description automatically generated">
            <a:extLst>
              <a:ext uri="{FF2B5EF4-FFF2-40B4-BE49-F238E27FC236}">
                <a16:creationId xmlns:a16="http://schemas.microsoft.com/office/drawing/2014/main" id="{820DBB04-F466-4C4B-8DDC-2C4D80C2FA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Content Placeholder 2">
            <a:extLst>
              <a:ext uri="{FF2B5EF4-FFF2-40B4-BE49-F238E27FC236}">
                <a16:creationId xmlns:a16="http://schemas.microsoft.com/office/drawing/2014/main" id="{0C76B925-202E-4750-B90F-35B30B5C3748}"/>
              </a:ext>
            </a:extLst>
          </p:cNvPr>
          <p:cNvSpPr>
            <a:spLocks noGrp="1" noChangeArrowheads="1"/>
          </p:cNvSpPr>
          <p:nvPr>
            <p:ph idx="1"/>
          </p:nvPr>
        </p:nvSpPr>
        <p:spPr>
          <a:xfrm>
            <a:off x="289324" y="716757"/>
            <a:ext cx="8475201" cy="3226594"/>
          </a:xfrm>
        </p:spPr>
        <p:txBody>
          <a:bodyPr/>
          <a:lstStyle/>
          <a:p>
            <a:pPr>
              <a:spcBef>
                <a:spcPts val="722"/>
              </a:spcBef>
            </a:pPr>
            <a:r>
              <a:rPr lang="en-US" altLang="en-US" sz="1500" dirty="0"/>
              <a:t>The IBM Cloud Management Console (CMC) is a SaaS-based manager that provides a consolidated view of Power-based deployments, spanning multiple regions and datacenters.</a:t>
            </a:r>
          </a:p>
          <a:p>
            <a:pPr>
              <a:spcBef>
                <a:spcPts val="722"/>
              </a:spcBef>
            </a:pPr>
            <a:r>
              <a:rPr lang="en-US" altLang="en-US" sz="1500" dirty="0"/>
              <a:t>CMC provides a comprehensive inventory of systems and virtualized resources, consolidated performance data to optimize utilization and performance across multiple Power-based data centers, and aggregated logging information for additional insights.</a:t>
            </a:r>
          </a:p>
          <a:p>
            <a:pPr>
              <a:spcBef>
                <a:spcPts val="722"/>
              </a:spcBef>
            </a:pPr>
            <a:r>
              <a:rPr lang="en-US" altLang="en-US" sz="1500" dirty="0"/>
              <a:t>Delivered as a SaaS offering from the IBM Cloud, CMC offers convenient pay-as-you-go multi-cloud management. A one-year CMC entitlement is included with Power E1080 servers.</a:t>
            </a:r>
          </a:p>
          <a:p>
            <a:pPr>
              <a:spcBef>
                <a:spcPts val="722"/>
              </a:spcBef>
            </a:pPr>
            <a:endParaRPr lang="en-US" altLang="en-US" dirty="0"/>
          </a:p>
        </p:txBody>
      </p:sp>
      <p:pic>
        <p:nvPicPr>
          <p:cNvPr id="143364" name="Picture 7">
            <a:extLst>
              <a:ext uri="{FF2B5EF4-FFF2-40B4-BE49-F238E27FC236}">
                <a16:creationId xmlns:a16="http://schemas.microsoft.com/office/drawing/2014/main" id="{4411693F-84F4-478C-8F5D-67E255321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86" y="2741650"/>
            <a:ext cx="7946231"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3">
            <a:extLst>
              <a:ext uri="{FF2B5EF4-FFF2-40B4-BE49-F238E27FC236}">
                <a16:creationId xmlns:a16="http://schemas.microsoft.com/office/drawing/2014/main" id="{4F94FE0C-A129-45E1-A6FA-E70FCDC2475A}"/>
              </a:ext>
            </a:extLst>
          </p:cNvPr>
          <p:cNvSpPr>
            <a:spLocks noGrp="1"/>
          </p:cNvSpPr>
          <p:nvPr>
            <p:ph type="title"/>
          </p:nvPr>
        </p:nvSpPr>
        <p:spPr>
          <a:xfrm>
            <a:off x="228600" y="201168"/>
            <a:ext cx="5834548" cy="381000"/>
          </a:xfrm>
        </p:spPr>
        <p:txBody>
          <a:bodyPr>
            <a:noAutofit/>
          </a:bodyPr>
          <a:lstStyle/>
          <a:p>
            <a:pPr>
              <a:spcBef>
                <a:spcPts val="0"/>
              </a:spcBef>
            </a:pPr>
            <a:r>
              <a:rPr lang="en-US" dirty="0">
                <a:solidFill>
                  <a:schemeClr val="tx2"/>
                </a:solidFill>
                <a:cs typeface=""/>
              </a:rPr>
              <a:t>IBM Cloud Management Console (CMC)</a:t>
            </a:r>
            <a:endParaRPr lang="en-US" i="1" dirty="0">
              <a:solidFill>
                <a:schemeClr val="tx2"/>
              </a:solidFill>
            </a:endParaRPr>
          </a:p>
        </p:txBody>
      </p:sp>
      <p:sp>
        <p:nvSpPr>
          <p:cNvPr id="2" name="Slide Number Placeholder 1">
            <a:extLst>
              <a:ext uri="{FF2B5EF4-FFF2-40B4-BE49-F238E27FC236}">
                <a16:creationId xmlns:a16="http://schemas.microsoft.com/office/drawing/2014/main" id="{D59BE24E-10F9-491B-AB80-33E69F48CBE5}"/>
              </a:ext>
            </a:extLst>
          </p:cNvPr>
          <p:cNvSpPr>
            <a:spLocks noGrp="1"/>
          </p:cNvSpPr>
          <p:nvPr>
            <p:ph type="sldNum" sz="quarter" idx="10"/>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de-DE"/>
            </a:defPPr>
            <a:lvl1pPr algn="l" rtl="0" eaLnBrk="1" fontAlgn="base" hangingPunct="1">
              <a:spcBef>
                <a:spcPct val="0"/>
              </a:spcBef>
              <a:spcAft>
                <a:spcPct val="0"/>
              </a:spcAft>
              <a:buFontTx/>
              <a:buNone/>
              <a:defRPr sz="900" kern="1200">
                <a:solidFill>
                  <a:schemeClr val="tx1"/>
                </a:solidFill>
                <a:latin typeface="IBM Plex Sans"/>
                <a:ea typeface="Verdana" panose="020B0604030504040204" pitchFamily="34" charset="0"/>
                <a:cs typeface="IBM Plex San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defRPr/>
            </a:pPr>
            <a:r>
              <a:rPr lang="en-US"/>
              <a:t>IBM Systems Technical University  © Copyright IBM Corporation 2019</a:t>
            </a:r>
            <a:endParaRPr lang="en-US" dirty="0"/>
          </a:p>
        </p:txBody>
      </p:sp>
      <p:pic>
        <p:nvPicPr>
          <p:cNvPr id="7" name="Picture 6" descr="Icon&#10;&#10;Description automatically generated">
            <a:extLst>
              <a:ext uri="{FF2B5EF4-FFF2-40B4-BE49-F238E27FC236}">
                <a16:creationId xmlns:a16="http://schemas.microsoft.com/office/drawing/2014/main" id="{6793DB90-4392-4131-9C94-968835A865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ontent Placeholder 2">
            <a:extLst>
              <a:ext uri="{FF2B5EF4-FFF2-40B4-BE49-F238E27FC236}">
                <a16:creationId xmlns:a16="http://schemas.microsoft.com/office/drawing/2014/main" id="{9F060838-E6A1-0947-AD8F-287F00D0489F}"/>
              </a:ext>
            </a:extLst>
          </p:cNvPr>
          <p:cNvSpPr txBox="1">
            <a:spLocks/>
          </p:cNvSpPr>
          <p:nvPr/>
        </p:nvSpPr>
        <p:spPr>
          <a:xfrm>
            <a:off x="6857998" y="2754043"/>
            <a:ext cx="2286000" cy="2389457"/>
          </a:xfrm>
          <a:prstGeom prst="rect">
            <a:avLst/>
          </a:prstGeom>
          <a:solidFill>
            <a:srgbClr val="C7C7C7"/>
          </a:solidFill>
        </p:spPr>
        <p:txBody>
          <a:bodyPr vert="horz" lIns="228600" tIns="192024" rIns="228600" bIns="228600" rtlCol="0">
            <a:norm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defRPr/>
            </a:pPr>
            <a:endParaRPr lang="en-US" sz="1200" i="1" dirty="0">
              <a:solidFill>
                <a:srgbClr val="EDF0F2"/>
              </a:solidFill>
              <a:latin typeface="IBM Plex Sans"/>
            </a:endParaRPr>
          </a:p>
        </p:txBody>
      </p:sp>
      <p:sp>
        <p:nvSpPr>
          <p:cNvPr id="88" name="Content Placeholder 4">
            <a:extLst>
              <a:ext uri="{FF2B5EF4-FFF2-40B4-BE49-F238E27FC236}">
                <a16:creationId xmlns:a16="http://schemas.microsoft.com/office/drawing/2014/main" id="{47BCD1C1-CE10-2245-8DBD-34AB8B51F6C8}"/>
              </a:ext>
            </a:extLst>
          </p:cNvPr>
          <p:cNvSpPr txBox="1">
            <a:spLocks/>
          </p:cNvSpPr>
          <p:nvPr/>
        </p:nvSpPr>
        <p:spPr>
          <a:xfrm>
            <a:off x="2286000" y="2754043"/>
            <a:ext cx="2286000" cy="2389457"/>
          </a:xfrm>
          <a:prstGeom prst="rect">
            <a:avLst/>
          </a:prstGeom>
          <a:solidFill>
            <a:srgbClr val="4178BE"/>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defRPr/>
            </a:pPr>
            <a:r>
              <a:rPr lang="en-US">
                <a:solidFill>
                  <a:srgbClr val="EDF0F2"/>
                </a:solidFill>
                <a:latin typeface="IBM Plex Sans"/>
              </a:rPr>
              <a:t> </a:t>
            </a:r>
            <a:endParaRPr lang="en-US" dirty="0">
              <a:solidFill>
                <a:srgbClr val="EDF0F2"/>
              </a:solidFill>
              <a:latin typeface="IBM Plex Sans"/>
            </a:endParaRPr>
          </a:p>
        </p:txBody>
      </p:sp>
      <p:sp>
        <p:nvSpPr>
          <p:cNvPr id="89" name="Content Placeholder 8">
            <a:extLst>
              <a:ext uri="{FF2B5EF4-FFF2-40B4-BE49-F238E27FC236}">
                <a16:creationId xmlns:a16="http://schemas.microsoft.com/office/drawing/2014/main" id="{144527D9-743D-4E40-826A-6D31002C7D2F}"/>
              </a:ext>
            </a:extLst>
          </p:cNvPr>
          <p:cNvSpPr txBox="1">
            <a:spLocks/>
          </p:cNvSpPr>
          <p:nvPr/>
        </p:nvSpPr>
        <p:spPr>
          <a:xfrm>
            <a:off x="4572002" y="2754043"/>
            <a:ext cx="2285997" cy="2389457"/>
          </a:xfrm>
          <a:prstGeom prst="rect">
            <a:avLst/>
          </a:prstGeom>
          <a:solidFill>
            <a:srgbClr val="5A5A5A"/>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defRPr/>
            </a:pPr>
            <a:r>
              <a:rPr lang="en-US">
                <a:solidFill>
                  <a:srgbClr val="EDF0F2"/>
                </a:solidFill>
                <a:latin typeface="IBM Plex Sans"/>
              </a:rPr>
              <a:t> </a:t>
            </a:r>
            <a:endParaRPr lang="en-US" dirty="0">
              <a:solidFill>
                <a:srgbClr val="EDF0F2"/>
              </a:solidFill>
              <a:latin typeface="IBM Plex Sans"/>
            </a:endParaRPr>
          </a:p>
        </p:txBody>
      </p:sp>
      <p:sp>
        <p:nvSpPr>
          <p:cNvPr id="90" name="Content Placeholder 9">
            <a:extLst>
              <a:ext uri="{FF2B5EF4-FFF2-40B4-BE49-F238E27FC236}">
                <a16:creationId xmlns:a16="http://schemas.microsoft.com/office/drawing/2014/main" id="{044FB963-DF1E-9B40-9F1D-8E3CCADEEA17}"/>
              </a:ext>
            </a:extLst>
          </p:cNvPr>
          <p:cNvSpPr txBox="1">
            <a:spLocks/>
          </p:cNvSpPr>
          <p:nvPr/>
        </p:nvSpPr>
        <p:spPr>
          <a:xfrm>
            <a:off x="0" y="2754043"/>
            <a:ext cx="2286000" cy="2389457"/>
          </a:xfrm>
          <a:prstGeom prst="rect">
            <a:avLst/>
          </a:prstGeom>
          <a:solidFill>
            <a:srgbClr val="001689"/>
          </a:solidFill>
        </p:spPr>
        <p:txBody>
          <a:bodyPr vert="horz" lIns="228600" tIns="192024" rIns="228600" bIns="228600" rtlCol="0">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defRPr/>
            </a:pPr>
            <a:r>
              <a:rPr lang="en-US">
                <a:solidFill>
                  <a:srgbClr val="EDF0F2"/>
                </a:solidFill>
                <a:latin typeface="IBM Plex Sans"/>
              </a:rPr>
              <a:t> </a:t>
            </a:r>
            <a:endParaRPr lang="en-US" dirty="0">
              <a:solidFill>
                <a:srgbClr val="EDF0F2"/>
              </a:solidFill>
              <a:latin typeface="IBM Plex Sans"/>
            </a:endParaRPr>
          </a:p>
        </p:txBody>
      </p:sp>
      <p:pic>
        <p:nvPicPr>
          <p:cNvPr id="79" name="Picture 20"/>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39577" y="3099061"/>
            <a:ext cx="1123787" cy="10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 descr="http://www.retrospective.centeractive.com/sites/default/files/about-icon_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96817" y="3132986"/>
            <a:ext cx="1214049" cy="10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8"/>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74079" y="3102218"/>
            <a:ext cx="1204176" cy="10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9"/>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3665" y="3092666"/>
            <a:ext cx="1198238" cy="10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010156" y="1049565"/>
            <a:ext cx="6131311" cy="1692525"/>
            <a:chOff x="726689" y="1557427"/>
            <a:chExt cx="7695728" cy="2152435"/>
          </a:xfrm>
        </p:grpSpPr>
        <p:pic>
          <p:nvPicPr>
            <p:cNvPr id="66" name="Picture 65"/>
            <p:cNvPicPr>
              <a:picLocks noChangeAspect="1"/>
            </p:cNvPicPr>
            <p:nvPr/>
          </p:nvPicPr>
          <p:blipFill>
            <a:blip r:embed="rId6" cstate="screen">
              <a:duotone>
                <a:schemeClr val="bg2">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023288" y="1557427"/>
              <a:ext cx="4399129" cy="2152435"/>
            </a:xfrm>
            <a:prstGeom prst="rect">
              <a:avLst/>
            </a:prstGeom>
          </p:spPr>
        </p:pic>
        <p:cxnSp>
          <p:nvCxnSpPr>
            <p:cNvPr id="64" name="Straight Arrow Connector 63"/>
            <p:cNvCxnSpPr/>
            <p:nvPr/>
          </p:nvCxnSpPr>
          <p:spPr>
            <a:xfrm flipH="1">
              <a:off x="3342685" y="3338347"/>
              <a:ext cx="4413224" cy="0"/>
            </a:xfrm>
            <a:prstGeom prst="straightConnector1">
              <a:avLst/>
            </a:prstGeom>
            <a:ln w="57150">
              <a:solidFill>
                <a:srgbClr val="5F93C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3348718" y="3037214"/>
              <a:ext cx="2914650" cy="1351"/>
            </a:xfrm>
            <a:prstGeom prst="straightConnector1">
              <a:avLst/>
            </a:prstGeom>
            <a:ln w="57150">
              <a:solidFill>
                <a:srgbClr val="5F93CE"/>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7"/>
            <a:stretch>
              <a:fillRect/>
            </a:stretch>
          </p:blipFill>
          <p:spPr>
            <a:xfrm>
              <a:off x="726689" y="1569610"/>
              <a:ext cx="2447925" cy="1866900"/>
            </a:xfrm>
            <a:prstGeom prst="rect">
              <a:avLst/>
            </a:prstGeom>
          </p:spPr>
        </p:pic>
        <p:pic>
          <p:nvPicPr>
            <p:cNvPr id="67588" name="Picture 4" descr="https://pbs.twimg.com/profile_images/669129333416570881/r_z93MKY.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2021" y="1728217"/>
              <a:ext cx="991063" cy="88739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 name="Group 12"/>
            <p:cNvGrpSpPr>
              <a:grpSpLocks noChangeAspect="1"/>
            </p:cNvGrpSpPr>
            <p:nvPr/>
          </p:nvGrpSpPr>
          <p:grpSpPr>
            <a:xfrm>
              <a:off x="1275023" y="1801443"/>
              <a:ext cx="1582456" cy="1162730"/>
              <a:chOff x="1145352" y="3158742"/>
              <a:chExt cx="3026169" cy="2223512"/>
            </a:xfrm>
          </p:grpSpPr>
          <p:sp>
            <p:nvSpPr>
              <p:cNvPr id="6" name="TextBox 5"/>
              <p:cNvSpPr txBox="1"/>
              <p:nvPr/>
            </p:nvSpPr>
            <p:spPr>
              <a:xfrm>
                <a:off x="1145352" y="4633754"/>
                <a:ext cx="2815947" cy="748500"/>
              </a:xfrm>
              <a:prstGeom prst="rect">
                <a:avLst/>
              </a:prstGeom>
              <a:noFill/>
            </p:spPr>
            <p:txBody>
              <a:bodyPr wrap="square" rtlCol="0">
                <a:spAutoFit/>
              </a:bodyPr>
              <a:lstStyle/>
              <a:p>
                <a:pPr defTabSz="457166"/>
                <a:r>
                  <a:rPr lang="en-US" sz="1400" dirty="0">
                    <a:solidFill>
                      <a:srgbClr val="1C3649"/>
                    </a:solidFill>
                    <a:latin typeface="Arial"/>
                    <a:ea typeface="ヒラギノ角ゴ Pro W3"/>
                    <a:cs typeface="ヒラギノ角ゴ Pro W3"/>
                  </a:rPr>
                  <a:t>IBM</a:t>
                </a:r>
                <a:r>
                  <a:rPr lang="en-US" sz="1400" b="1" spc="-113" dirty="0">
                    <a:solidFill>
                      <a:srgbClr val="1C3649"/>
                    </a:solidFill>
                    <a:latin typeface="Arial"/>
                    <a:ea typeface="ヒラギノ角ゴ Pro W3"/>
                    <a:cs typeface="ヒラギノ角ゴ Pro W3"/>
                  </a:rPr>
                  <a:t> </a:t>
                </a:r>
                <a:r>
                  <a:rPr lang="en-US" sz="1400" spc="-113" dirty="0">
                    <a:solidFill>
                      <a:srgbClr val="1C3649"/>
                    </a:solidFill>
                    <a:latin typeface="Rockwell" charset="0"/>
                    <a:ea typeface="Rockwell" charset="0"/>
                    <a:cs typeface="Rockwell" charset="0"/>
                  </a:rPr>
                  <a:t>C</a:t>
                </a:r>
                <a:r>
                  <a:rPr lang="en-US" sz="1400" dirty="0">
                    <a:solidFill>
                      <a:srgbClr val="1C3649"/>
                    </a:solidFill>
                    <a:latin typeface="Rockwell" charset="0"/>
                    <a:ea typeface="Rockwell" charset="0"/>
                    <a:cs typeface="Rockwell" charset="0"/>
                  </a:rPr>
                  <a:t>loud</a:t>
                </a:r>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53327" y="3158742"/>
                <a:ext cx="1618194" cy="1213645"/>
              </a:xfrm>
              <a:prstGeom prst="rect">
                <a:avLst/>
              </a:prstGeom>
            </p:spPr>
          </p:pic>
        </p:grpSp>
        <p:grpSp>
          <p:nvGrpSpPr>
            <p:cNvPr id="46" name="Group 45"/>
            <p:cNvGrpSpPr/>
            <p:nvPr/>
          </p:nvGrpSpPr>
          <p:grpSpPr>
            <a:xfrm>
              <a:off x="4162585" y="1799292"/>
              <a:ext cx="1139987" cy="1208399"/>
              <a:chOff x="5617234" y="4005225"/>
              <a:chExt cx="1519982" cy="1611199"/>
            </a:xfrm>
          </p:grpSpPr>
          <p:grpSp>
            <p:nvGrpSpPr>
              <p:cNvPr id="45" name="Group 44"/>
              <p:cNvGrpSpPr/>
              <p:nvPr/>
            </p:nvGrpSpPr>
            <p:grpSpPr>
              <a:xfrm>
                <a:off x="5617234" y="4005225"/>
                <a:ext cx="1346920" cy="1130225"/>
                <a:chOff x="5617234" y="4005225"/>
                <a:chExt cx="1346920" cy="1130225"/>
              </a:xfrm>
            </p:grpSpPr>
            <p:pic>
              <p:nvPicPr>
                <p:cNvPr id="32"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617234"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293423"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3"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878758" y="4180924"/>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1" name="Picture 3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86282" y="4979194"/>
                <a:ext cx="650934" cy="637230"/>
              </a:xfrm>
              <a:prstGeom prst="rect">
                <a:avLst/>
              </a:prstGeom>
            </p:spPr>
          </p:pic>
        </p:grpSp>
        <p:grpSp>
          <p:nvGrpSpPr>
            <p:cNvPr id="48" name="Group 47"/>
            <p:cNvGrpSpPr/>
            <p:nvPr/>
          </p:nvGrpSpPr>
          <p:grpSpPr>
            <a:xfrm>
              <a:off x="5615428" y="2107143"/>
              <a:ext cx="1139987" cy="1208399"/>
              <a:chOff x="5617234" y="4005225"/>
              <a:chExt cx="1519982" cy="1611199"/>
            </a:xfrm>
          </p:grpSpPr>
          <p:grpSp>
            <p:nvGrpSpPr>
              <p:cNvPr id="49" name="Group 48"/>
              <p:cNvGrpSpPr/>
              <p:nvPr/>
            </p:nvGrpSpPr>
            <p:grpSpPr>
              <a:xfrm>
                <a:off x="5617234" y="4005225"/>
                <a:ext cx="1346920" cy="1130225"/>
                <a:chOff x="5617234" y="4005225"/>
                <a:chExt cx="1346920" cy="1130225"/>
              </a:xfrm>
            </p:grpSpPr>
            <p:pic>
              <p:nvPicPr>
                <p:cNvPr id="51"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617234"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293423"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3"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878758" y="4180924"/>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0" name="Picture 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86282" y="4979194"/>
                <a:ext cx="650934" cy="637230"/>
              </a:xfrm>
              <a:prstGeom prst="rect">
                <a:avLst/>
              </a:prstGeom>
            </p:spPr>
          </p:pic>
        </p:grpSp>
        <p:grpSp>
          <p:nvGrpSpPr>
            <p:cNvPr id="54" name="Group 53"/>
            <p:cNvGrpSpPr/>
            <p:nvPr/>
          </p:nvGrpSpPr>
          <p:grpSpPr>
            <a:xfrm>
              <a:off x="7068964" y="2413306"/>
              <a:ext cx="1139987" cy="1208399"/>
              <a:chOff x="5617234" y="4005225"/>
              <a:chExt cx="1519982" cy="1611199"/>
            </a:xfrm>
          </p:grpSpPr>
          <p:grpSp>
            <p:nvGrpSpPr>
              <p:cNvPr id="55" name="Group 54"/>
              <p:cNvGrpSpPr/>
              <p:nvPr/>
            </p:nvGrpSpPr>
            <p:grpSpPr>
              <a:xfrm>
                <a:off x="5617234" y="4005225"/>
                <a:ext cx="1346920" cy="1130225"/>
                <a:chOff x="5617234" y="4005225"/>
                <a:chExt cx="1346920" cy="1130225"/>
              </a:xfrm>
            </p:grpSpPr>
            <p:pic>
              <p:nvPicPr>
                <p:cNvPr id="57"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617234"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293423" y="4005225"/>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9" name="Picture 20"/>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878758" y="4180924"/>
                  <a:ext cx="670731" cy="9545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56" name="Picture 5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486282" y="4979194"/>
                <a:ext cx="650934" cy="637230"/>
              </a:xfrm>
              <a:prstGeom prst="rect">
                <a:avLst/>
              </a:prstGeom>
            </p:spPr>
          </p:pic>
        </p:grpSp>
        <p:cxnSp>
          <p:nvCxnSpPr>
            <p:cNvPr id="60" name="Straight Arrow Connector 59"/>
            <p:cNvCxnSpPr/>
            <p:nvPr/>
          </p:nvCxnSpPr>
          <p:spPr>
            <a:xfrm flipH="1">
              <a:off x="3348719" y="2712280"/>
              <a:ext cx="1467612" cy="0"/>
            </a:xfrm>
            <a:prstGeom prst="straightConnector1">
              <a:avLst/>
            </a:prstGeom>
            <a:ln w="57150">
              <a:solidFill>
                <a:srgbClr val="5F93CE"/>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321130" y="2731737"/>
              <a:ext cx="636199" cy="332697"/>
            </a:xfrm>
            <a:prstGeom prst="rect">
              <a:avLst/>
            </a:prstGeom>
            <a:noFill/>
          </p:spPr>
          <p:txBody>
            <a:bodyPr wrap="none" rtlCol="0">
              <a:spAutoFit/>
            </a:bodyPr>
            <a:lstStyle/>
            <a:p>
              <a:pPr defTabSz="457166"/>
              <a:r>
                <a:rPr lang="en-US" sz="1100" b="1">
                  <a:solidFill>
                    <a:srgbClr val="0070C0"/>
                  </a:solidFill>
                  <a:latin typeface="Arial"/>
                </a:rPr>
                <a:t>HMC</a:t>
              </a:r>
            </a:p>
          </p:txBody>
        </p:sp>
        <p:sp>
          <p:nvSpPr>
            <p:cNvPr id="40" name="TextBox 39"/>
            <p:cNvSpPr txBox="1"/>
            <p:nvPr/>
          </p:nvSpPr>
          <p:spPr>
            <a:xfrm>
              <a:off x="5451997" y="3019929"/>
              <a:ext cx="636199" cy="332697"/>
            </a:xfrm>
            <a:prstGeom prst="rect">
              <a:avLst/>
            </a:prstGeom>
            <a:noFill/>
          </p:spPr>
          <p:txBody>
            <a:bodyPr wrap="none" rtlCol="0">
              <a:spAutoFit/>
            </a:bodyPr>
            <a:lstStyle/>
            <a:p>
              <a:pPr defTabSz="457166"/>
              <a:r>
                <a:rPr lang="en-US" sz="1100" b="1" dirty="0">
                  <a:solidFill>
                    <a:srgbClr val="0070C0"/>
                  </a:solidFill>
                  <a:latin typeface="Arial"/>
                </a:rPr>
                <a:t>HMC</a:t>
              </a:r>
            </a:p>
          </p:txBody>
        </p:sp>
        <p:sp>
          <p:nvSpPr>
            <p:cNvPr id="41" name="TextBox 40"/>
            <p:cNvSpPr txBox="1"/>
            <p:nvPr/>
          </p:nvSpPr>
          <p:spPr>
            <a:xfrm>
              <a:off x="7227454" y="3350020"/>
              <a:ext cx="636199" cy="332697"/>
            </a:xfrm>
            <a:prstGeom prst="rect">
              <a:avLst/>
            </a:prstGeom>
            <a:noFill/>
          </p:spPr>
          <p:txBody>
            <a:bodyPr wrap="none" rtlCol="0">
              <a:spAutoFit/>
            </a:bodyPr>
            <a:lstStyle/>
            <a:p>
              <a:pPr defTabSz="457166"/>
              <a:r>
                <a:rPr lang="en-US" sz="1100" b="1">
                  <a:solidFill>
                    <a:srgbClr val="0070C0"/>
                  </a:solidFill>
                  <a:latin typeface="Arial"/>
                </a:rPr>
                <a:t>HMC</a:t>
              </a:r>
            </a:p>
          </p:txBody>
        </p:sp>
      </p:grpSp>
      <p:pic>
        <p:nvPicPr>
          <p:cNvPr id="47" name="Picture 1" descr="Power8_GreenBlueGradien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87258" y="2866232"/>
            <a:ext cx="195922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82" descr="Power8_GreenBlueGradien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2435857" y="2866232"/>
            <a:ext cx="195922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83" descr="Power8_GreenBlueGradien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4737244" y="2866232"/>
            <a:ext cx="195922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4" descr="Power8_GreenBlueGradien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7052370" y="2866232"/>
            <a:ext cx="195922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3"/>
          <p:cNvSpPr>
            <a:spLocks noGrp="1"/>
          </p:cNvSpPr>
          <p:nvPr>
            <p:ph type="title"/>
          </p:nvPr>
        </p:nvSpPr>
        <p:spPr>
          <a:xfrm>
            <a:off x="228600" y="201168"/>
            <a:ext cx="5834548" cy="381000"/>
          </a:xfrm>
        </p:spPr>
        <p:txBody>
          <a:bodyPr>
            <a:noAutofit/>
          </a:bodyPr>
          <a:lstStyle/>
          <a:p>
            <a:pPr>
              <a:spcBef>
                <a:spcPts val="0"/>
              </a:spcBef>
            </a:pPr>
            <a:r>
              <a:rPr lang="en-US" dirty="0">
                <a:solidFill>
                  <a:schemeClr val="tx2"/>
                </a:solidFill>
                <a:cs typeface=""/>
              </a:rPr>
              <a:t>CMC connects HMCs to the Cloud</a:t>
            </a:r>
            <a:endParaRPr lang="en-US" i="1" dirty="0">
              <a:solidFill>
                <a:schemeClr val="tx2"/>
              </a:solidFill>
            </a:endParaRPr>
          </a:p>
        </p:txBody>
      </p:sp>
      <p:sp>
        <p:nvSpPr>
          <p:cNvPr id="69" name="Content Placeholder 2">
            <a:extLst>
              <a:ext uri="{FF2B5EF4-FFF2-40B4-BE49-F238E27FC236}">
                <a16:creationId xmlns:a16="http://schemas.microsoft.com/office/drawing/2014/main" id="{9DC1FA49-47D8-4801-BF40-E7E728EA815E}"/>
              </a:ext>
            </a:extLst>
          </p:cNvPr>
          <p:cNvSpPr>
            <a:spLocks noGrp="1"/>
          </p:cNvSpPr>
          <p:nvPr>
            <p:ph idx="4294967295"/>
          </p:nvPr>
        </p:nvSpPr>
        <p:spPr>
          <a:xfrm>
            <a:off x="7222195" y="1318089"/>
            <a:ext cx="1646237" cy="1127125"/>
          </a:xfrm>
        </p:spPr>
        <p:txBody>
          <a:bodyPr>
            <a:normAutofit/>
          </a:bodyPr>
          <a:lstStyle/>
          <a:p>
            <a:r>
              <a:rPr lang="en-US" sz="1200" i="1" dirty="0"/>
              <a:t>As data centers scale out and up, the need increases for a complete view of the Power infrastructure</a:t>
            </a:r>
          </a:p>
        </p:txBody>
      </p:sp>
      <p:sp>
        <p:nvSpPr>
          <p:cNvPr id="68" name="TextBox 67"/>
          <p:cNvSpPr txBox="1"/>
          <p:nvPr/>
        </p:nvSpPr>
        <p:spPr>
          <a:xfrm>
            <a:off x="164464" y="654390"/>
            <a:ext cx="8847133" cy="323165"/>
          </a:xfrm>
          <a:prstGeom prst="rect">
            <a:avLst/>
          </a:prstGeom>
          <a:noFill/>
        </p:spPr>
        <p:txBody>
          <a:bodyPr wrap="square" rtlCol="0">
            <a:spAutoFit/>
          </a:bodyPr>
          <a:lstStyle/>
          <a:p>
            <a:pPr defTabSz="457166"/>
            <a:r>
              <a:rPr lang="en-US" sz="1500" i="1" dirty="0">
                <a:solidFill>
                  <a:srgbClr val="000000"/>
                </a:solidFill>
                <a:latin typeface="Arial"/>
              </a:rPr>
              <a:t>Cloud-based microservices that can be accessed securely, anytime, anywhere for the entire enterprise</a:t>
            </a:r>
          </a:p>
        </p:txBody>
      </p:sp>
      <p:sp>
        <p:nvSpPr>
          <p:cNvPr id="44" name="TextBox 43"/>
          <p:cNvSpPr txBox="1"/>
          <p:nvPr/>
        </p:nvSpPr>
        <p:spPr>
          <a:xfrm>
            <a:off x="101099" y="4155103"/>
            <a:ext cx="2199909" cy="830997"/>
          </a:xfrm>
          <a:prstGeom prst="rect">
            <a:avLst/>
          </a:prstGeom>
          <a:noFill/>
        </p:spPr>
        <p:txBody>
          <a:bodyPr wrap="square">
            <a:spAutoFit/>
          </a:bodyPr>
          <a:lstStyle/>
          <a:p>
            <a:pPr marL="128576" indent="-128576" defTabSz="457166">
              <a:buFont typeface="Arial" pitchFamily="34" charset="0"/>
              <a:buChar char="•"/>
              <a:defRPr/>
            </a:pPr>
            <a:r>
              <a:rPr lang="en-US" sz="1200" b="1" dirty="0">
                <a:solidFill>
                  <a:schemeClr val="bg1"/>
                </a:solidFill>
                <a:latin typeface="Arial" charset="0"/>
                <a:ea typeface="ヒラギノ角ゴ Pro W3" charset="-128"/>
              </a:rPr>
              <a:t>View all Power Systems, HMCs, VMs, etc. across the entire enterprise</a:t>
            </a:r>
          </a:p>
          <a:p>
            <a:pPr marL="128576" indent="-128576" defTabSz="457166">
              <a:buFont typeface="Arial" pitchFamily="34" charset="0"/>
              <a:buChar char="•"/>
              <a:defRPr/>
            </a:pPr>
            <a:r>
              <a:rPr lang="en-US" sz="1200" b="1" dirty="0">
                <a:solidFill>
                  <a:schemeClr val="bg1"/>
                </a:solidFill>
                <a:latin typeface="Arial" charset="0"/>
                <a:ea typeface="ヒラギノ角ゴ Pro W3" charset="-128"/>
              </a:rPr>
              <a:t>See basic health &amp; state</a:t>
            </a:r>
          </a:p>
        </p:txBody>
      </p:sp>
      <p:sp>
        <p:nvSpPr>
          <p:cNvPr id="61" name="Rectangle 60"/>
          <p:cNvSpPr>
            <a:spLocks noChangeArrowheads="1"/>
          </p:cNvSpPr>
          <p:nvPr/>
        </p:nvSpPr>
        <p:spPr bwMode="auto">
          <a:xfrm>
            <a:off x="347815" y="2919624"/>
            <a:ext cx="2008807" cy="118640"/>
          </a:xfrm>
          <a:prstGeom prst="rect">
            <a:avLst/>
          </a:prstGeom>
          <a:noFill/>
          <a:ln>
            <a:noFill/>
          </a:ln>
          <a:scene3d>
            <a:camera prst="orthographicFront"/>
            <a:lightRig rig="threePt" dir="t"/>
          </a:scene3d>
          <a:sp3d/>
        </p:spPr>
        <p:txBody>
          <a:bodyPr lIns="0" tIns="34240" rIns="68480" bIns="34240" anchor="ctr"/>
          <a:lstStyle>
            <a:lvl1pPr defTabSz="1625600">
              <a:spcBef>
                <a:spcPct val="20000"/>
              </a:spcBef>
              <a:buChar char="•"/>
              <a:defRPr sz="1600">
                <a:solidFill>
                  <a:schemeClr val="tx1"/>
                </a:solidFill>
                <a:latin typeface="Arial" pitchFamily="34" charset="0"/>
              </a:defRPr>
            </a:lvl1pPr>
            <a:lvl2pPr marL="742950" indent="-285750" defTabSz="1625600">
              <a:spcBef>
                <a:spcPct val="20000"/>
              </a:spcBef>
              <a:buChar char="–"/>
              <a:defRPr sz="1600">
                <a:solidFill>
                  <a:schemeClr val="tx1"/>
                </a:solidFill>
                <a:latin typeface="Arial" pitchFamily="34" charset="0"/>
              </a:defRPr>
            </a:lvl2pPr>
            <a:lvl3pPr marL="1143000" indent="-228600" defTabSz="1625600">
              <a:spcBef>
                <a:spcPct val="20000"/>
              </a:spcBef>
              <a:defRPr sz="2400">
                <a:solidFill>
                  <a:schemeClr val="tx1"/>
                </a:solidFill>
                <a:latin typeface="Arial" pitchFamily="34" charset="0"/>
              </a:defRPr>
            </a:lvl3pPr>
            <a:lvl4pPr marL="1600200" indent="-228600" defTabSz="1625600">
              <a:spcBef>
                <a:spcPct val="20000"/>
              </a:spcBef>
              <a:buChar char="–"/>
              <a:defRPr sz="2000">
                <a:solidFill>
                  <a:schemeClr val="tx1"/>
                </a:solidFill>
                <a:latin typeface="Arial" pitchFamily="34" charset="0"/>
              </a:defRPr>
            </a:lvl4pPr>
            <a:lvl5pPr marL="2057400" indent="-228600" defTabSz="1625600">
              <a:spcBef>
                <a:spcPct val="20000"/>
              </a:spcBef>
              <a:buChar char="»"/>
              <a:defRPr sz="2000">
                <a:solidFill>
                  <a:schemeClr val="tx1"/>
                </a:solidFill>
                <a:latin typeface="Arial" pitchFamily="34" charset="0"/>
              </a:defRPr>
            </a:lvl5pPr>
            <a:lvl6pPr marL="2514600" indent="-228600" defTabSz="1625600" eaLnBrk="0" fontAlgn="base" hangingPunct="0">
              <a:spcBef>
                <a:spcPct val="20000"/>
              </a:spcBef>
              <a:spcAft>
                <a:spcPct val="0"/>
              </a:spcAft>
              <a:buChar char="»"/>
              <a:defRPr sz="2000">
                <a:solidFill>
                  <a:schemeClr val="tx1"/>
                </a:solidFill>
                <a:latin typeface="Arial" pitchFamily="34" charset="0"/>
              </a:defRPr>
            </a:lvl6pPr>
            <a:lvl7pPr marL="2971800" indent="-228600" defTabSz="1625600" eaLnBrk="0" fontAlgn="base" hangingPunct="0">
              <a:spcBef>
                <a:spcPct val="20000"/>
              </a:spcBef>
              <a:spcAft>
                <a:spcPct val="0"/>
              </a:spcAft>
              <a:buChar char="»"/>
              <a:defRPr sz="2000">
                <a:solidFill>
                  <a:schemeClr val="tx1"/>
                </a:solidFill>
                <a:latin typeface="Arial" pitchFamily="34" charset="0"/>
              </a:defRPr>
            </a:lvl7pPr>
            <a:lvl8pPr marL="3429000" indent="-228600" defTabSz="1625600" eaLnBrk="0" fontAlgn="base" hangingPunct="0">
              <a:spcBef>
                <a:spcPct val="20000"/>
              </a:spcBef>
              <a:spcAft>
                <a:spcPct val="0"/>
              </a:spcAft>
              <a:buChar char="»"/>
              <a:defRPr sz="2000">
                <a:solidFill>
                  <a:schemeClr val="tx1"/>
                </a:solidFill>
                <a:latin typeface="Arial" pitchFamily="34" charset="0"/>
              </a:defRPr>
            </a:lvl8pPr>
            <a:lvl9pPr marL="3886200" indent="-228600" defTabSz="1625600" eaLnBrk="0" fontAlgn="base" hangingPunct="0">
              <a:spcBef>
                <a:spcPct val="20000"/>
              </a:spcBef>
              <a:spcAft>
                <a:spcPct val="0"/>
              </a:spcAft>
              <a:buChar char="»"/>
              <a:defRPr sz="2000">
                <a:solidFill>
                  <a:schemeClr val="tx1"/>
                </a:solidFill>
                <a:latin typeface="Arial" pitchFamily="34" charset="0"/>
              </a:defRPr>
            </a:lvl9pPr>
          </a:lstStyle>
          <a:p>
            <a:pPr defTabSz="1625478">
              <a:spcBef>
                <a:spcPct val="0"/>
              </a:spcBef>
              <a:buNone/>
              <a:defRPr/>
            </a:pPr>
            <a:r>
              <a:rPr lang="en-US" altLang="en-US" sz="1200" b="1" dirty="0">
                <a:solidFill>
                  <a:srgbClr val="FFFFFF"/>
                </a:solidFill>
                <a:latin typeface="Rockwell"/>
                <a:ea typeface="HelvNeue for IBM"/>
                <a:cs typeface="Rockwell"/>
              </a:rPr>
              <a:t>Inventory Aggregation</a:t>
            </a:r>
          </a:p>
        </p:txBody>
      </p:sp>
      <p:pic>
        <p:nvPicPr>
          <p:cNvPr id="63" name="Picture 1" descr="Power8_GreenBlueGradient.png"/>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2866435" y="2866232"/>
            <a:ext cx="128111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5"/>
          <p:cNvSpPr>
            <a:spLocks noChangeArrowheads="1"/>
          </p:cNvSpPr>
          <p:nvPr/>
        </p:nvSpPr>
        <p:spPr bwMode="auto">
          <a:xfrm>
            <a:off x="2520269" y="2913113"/>
            <a:ext cx="1973439" cy="131662"/>
          </a:xfrm>
          <a:prstGeom prst="rect">
            <a:avLst/>
          </a:prstGeom>
          <a:noFill/>
          <a:ln>
            <a:noFill/>
          </a:ln>
          <a:scene3d>
            <a:camera prst="orthographicFront"/>
            <a:lightRig rig="threePt" dir="t"/>
          </a:scene3d>
          <a:sp3d/>
        </p:spPr>
        <p:txBody>
          <a:bodyPr lIns="0" tIns="34240" rIns="68480" bIns="34240" anchor="ctr"/>
          <a:lstStyle>
            <a:lvl1pPr defTabSz="1625600">
              <a:spcBef>
                <a:spcPct val="20000"/>
              </a:spcBef>
              <a:buChar char="•"/>
              <a:defRPr sz="1600">
                <a:solidFill>
                  <a:schemeClr val="tx1"/>
                </a:solidFill>
                <a:latin typeface="Arial" pitchFamily="34" charset="0"/>
              </a:defRPr>
            </a:lvl1pPr>
            <a:lvl2pPr marL="742950" indent="-285750" defTabSz="1625600">
              <a:spcBef>
                <a:spcPct val="20000"/>
              </a:spcBef>
              <a:buChar char="–"/>
              <a:defRPr sz="1600">
                <a:solidFill>
                  <a:schemeClr val="tx1"/>
                </a:solidFill>
                <a:latin typeface="Arial" pitchFamily="34" charset="0"/>
              </a:defRPr>
            </a:lvl2pPr>
            <a:lvl3pPr marL="1143000" indent="-228600" defTabSz="1625600">
              <a:spcBef>
                <a:spcPct val="20000"/>
              </a:spcBef>
              <a:defRPr sz="2400">
                <a:solidFill>
                  <a:schemeClr val="tx1"/>
                </a:solidFill>
                <a:latin typeface="Arial" pitchFamily="34" charset="0"/>
              </a:defRPr>
            </a:lvl3pPr>
            <a:lvl4pPr marL="1600200" indent="-228600" defTabSz="1625600">
              <a:spcBef>
                <a:spcPct val="20000"/>
              </a:spcBef>
              <a:buChar char="–"/>
              <a:defRPr sz="2000">
                <a:solidFill>
                  <a:schemeClr val="tx1"/>
                </a:solidFill>
                <a:latin typeface="Arial" pitchFamily="34" charset="0"/>
              </a:defRPr>
            </a:lvl4pPr>
            <a:lvl5pPr marL="2057400" indent="-228600" defTabSz="1625600">
              <a:spcBef>
                <a:spcPct val="20000"/>
              </a:spcBef>
              <a:buChar char="»"/>
              <a:defRPr sz="2000">
                <a:solidFill>
                  <a:schemeClr val="tx1"/>
                </a:solidFill>
                <a:latin typeface="Arial" pitchFamily="34" charset="0"/>
              </a:defRPr>
            </a:lvl5pPr>
            <a:lvl6pPr marL="2514600" indent="-228600" defTabSz="1625600" eaLnBrk="0" fontAlgn="base" hangingPunct="0">
              <a:spcBef>
                <a:spcPct val="20000"/>
              </a:spcBef>
              <a:spcAft>
                <a:spcPct val="0"/>
              </a:spcAft>
              <a:buChar char="»"/>
              <a:defRPr sz="2000">
                <a:solidFill>
                  <a:schemeClr val="tx1"/>
                </a:solidFill>
                <a:latin typeface="Arial" pitchFamily="34" charset="0"/>
              </a:defRPr>
            </a:lvl6pPr>
            <a:lvl7pPr marL="2971800" indent="-228600" defTabSz="1625600" eaLnBrk="0" fontAlgn="base" hangingPunct="0">
              <a:spcBef>
                <a:spcPct val="20000"/>
              </a:spcBef>
              <a:spcAft>
                <a:spcPct val="0"/>
              </a:spcAft>
              <a:buChar char="»"/>
              <a:defRPr sz="2000">
                <a:solidFill>
                  <a:schemeClr val="tx1"/>
                </a:solidFill>
                <a:latin typeface="Arial" pitchFamily="34" charset="0"/>
              </a:defRPr>
            </a:lvl7pPr>
            <a:lvl8pPr marL="3429000" indent="-228600" defTabSz="1625600" eaLnBrk="0" fontAlgn="base" hangingPunct="0">
              <a:spcBef>
                <a:spcPct val="20000"/>
              </a:spcBef>
              <a:spcAft>
                <a:spcPct val="0"/>
              </a:spcAft>
              <a:buChar char="»"/>
              <a:defRPr sz="2000">
                <a:solidFill>
                  <a:schemeClr val="tx1"/>
                </a:solidFill>
                <a:latin typeface="Arial" pitchFamily="34" charset="0"/>
              </a:defRPr>
            </a:lvl8pPr>
            <a:lvl9pPr marL="3886200" indent="-228600" defTabSz="1625600" eaLnBrk="0" fontAlgn="base" hangingPunct="0">
              <a:spcBef>
                <a:spcPct val="20000"/>
              </a:spcBef>
              <a:spcAft>
                <a:spcPct val="0"/>
              </a:spcAft>
              <a:buChar char="»"/>
              <a:defRPr sz="2000">
                <a:solidFill>
                  <a:schemeClr val="tx1"/>
                </a:solidFill>
                <a:latin typeface="Arial" pitchFamily="34" charset="0"/>
              </a:defRPr>
            </a:lvl9pPr>
          </a:lstStyle>
          <a:p>
            <a:pPr defTabSz="1625478">
              <a:spcBef>
                <a:spcPct val="0"/>
              </a:spcBef>
              <a:buNone/>
              <a:defRPr/>
            </a:pPr>
            <a:r>
              <a:rPr lang="en-US" altLang="en-US" sz="1200" b="1" dirty="0">
                <a:solidFill>
                  <a:srgbClr val="FFFFFF"/>
                </a:solidFill>
                <a:latin typeface="Rockwell"/>
                <a:ea typeface="HelvNeue for IBM"/>
                <a:cs typeface="Rockwell"/>
              </a:rPr>
              <a:t>Performance Monitoring</a:t>
            </a:r>
          </a:p>
        </p:txBody>
      </p:sp>
      <p:sp>
        <p:nvSpPr>
          <p:cNvPr id="70" name="Rectangle 5"/>
          <p:cNvSpPr>
            <a:spLocks noChangeArrowheads="1"/>
          </p:cNvSpPr>
          <p:nvPr/>
        </p:nvSpPr>
        <p:spPr bwMode="auto">
          <a:xfrm>
            <a:off x="7339750" y="2905031"/>
            <a:ext cx="1610363" cy="147825"/>
          </a:xfrm>
          <a:prstGeom prst="rect">
            <a:avLst/>
          </a:prstGeom>
          <a:noFill/>
          <a:ln>
            <a:noFill/>
          </a:ln>
          <a:scene3d>
            <a:camera prst="orthographicFront"/>
            <a:lightRig rig="threePt" dir="t"/>
          </a:scene3d>
          <a:sp3d/>
        </p:spPr>
        <p:txBody>
          <a:bodyPr lIns="0" tIns="34240" rIns="68480" bIns="34240" anchor="ctr"/>
          <a:lstStyle>
            <a:lvl1pPr defTabSz="1625600">
              <a:spcBef>
                <a:spcPct val="20000"/>
              </a:spcBef>
              <a:buChar char="•"/>
              <a:defRPr sz="1600">
                <a:solidFill>
                  <a:schemeClr val="tx1"/>
                </a:solidFill>
                <a:latin typeface="Arial" pitchFamily="34" charset="0"/>
              </a:defRPr>
            </a:lvl1pPr>
            <a:lvl2pPr marL="742950" indent="-285750" defTabSz="1625600">
              <a:spcBef>
                <a:spcPct val="20000"/>
              </a:spcBef>
              <a:buChar char="–"/>
              <a:defRPr sz="1600">
                <a:solidFill>
                  <a:schemeClr val="tx1"/>
                </a:solidFill>
                <a:latin typeface="Arial" pitchFamily="34" charset="0"/>
              </a:defRPr>
            </a:lvl2pPr>
            <a:lvl3pPr marL="1143000" indent="-228600" defTabSz="1625600">
              <a:spcBef>
                <a:spcPct val="20000"/>
              </a:spcBef>
              <a:defRPr sz="2400">
                <a:solidFill>
                  <a:schemeClr val="tx1"/>
                </a:solidFill>
                <a:latin typeface="Arial" pitchFamily="34" charset="0"/>
              </a:defRPr>
            </a:lvl3pPr>
            <a:lvl4pPr marL="1600200" indent="-228600" defTabSz="1625600">
              <a:spcBef>
                <a:spcPct val="20000"/>
              </a:spcBef>
              <a:buChar char="–"/>
              <a:defRPr sz="2000">
                <a:solidFill>
                  <a:schemeClr val="tx1"/>
                </a:solidFill>
                <a:latin typeface="Arial" pitchFamily="34" charset="0"/>
              </a:defRPr>
            </a:lvl4pPr>
            <a:lvl5pPr marL="2057400" indent="-228600" defTabSz="1625600">
              <a:spcBef>
                <a:spcPct val="20000"/>
              </a:spcBef>
              <a:buChar char="»"/>
              <a:defRPr sz="2000">
                <a:solidFill>
                  <a:schemeClr val="tx1"/>
                </a:solidFill>
                <a:latin typeface="Arial" pitchFamily="34" charset="0"/>
              </a:defRPr>
            </a:lvl5pPr>
            <a:lvl6pPr marL="2514600" indent="-228600" defTabSz="1625600" eaLnBrk="0" fontAlgn="base" hangingPunct="0">
              <a:spcBef>
                <a:spcPct val="20000"/>
              </a:spcBef>
              <a:spcAft>
                <a:spcPct val="0"/>
              </a:spcAft>
              <a:buChar char="»"/>
              <a:defRPr sz="2000">
                <a:solidFill>
                  <a:schemeClr val="tx1"/>
                </a:solidFill>
                <a:latin typeface="Arial" pitchFamily="34" charset="0"/>
              </a:defRPr>
            </a:lvl6pPr>
            <a:lvl7pPr marL="2971800" indent="-228600" defTabSz="1625600" eaLnBrk="0" fontAlgn="base" hangingPunct="0">
              <a:spcBef>
                <a:spcPct val="20000"/>
              </a:spcBef>
              <a:spcAft>
                <a:spcPct val="0"/>
              </a:spcAft>
              <a:buChar char="»"/>
              <a:defRPr sz="2000">
                <a:solidFill>
                  <a:schemeClr val="tx1"/>
                </a:solidFill>
                <a:latin typeface="Arial" pitchFamily="34" charset="0"/>
              </a:defRPr>
            </a:lvl7pPr>
            <a:lvl8pPr marL="3429000" indent="-228600" defTabSz="1625600" eaLnBrk="0" fontAlgn="base" hangingPunct="0">
              <a:spcBef>
                <a:spcPct val="20000"/>
              </a:spcBef>
              <a:spcAft>
                <a:spcPct val="0"/>
              </a:spcAft>
              <a:buChar char="»"/>
              <a:defRPr sz="2000">
                <a:solidFill>
                  <a:schemeClr val="tx1"/>
                </a:solidFill>
                <a:latin typeface="Arial" pitchFamily="34" charset="0"/>
              </a:defRPr>
            </a:lvl8pPr>
            <a:lvl9pPr marL="3886200" indent="-228600" defTabSz="1625600" eaLnBrk="0" fontAlgn="base" hangingPunct="0">
              <a:spcBef>
                <a:spcPct val="20000"/>
              </a:spcBef>
              <a:spcAft>
                <a:spcPct val="0"/>
              </a:spcAft>
              <a:buChar char="»"/>
              <a:defRPr sz="2000">
                <a:solidFill>
                  <a:schemeClr val="tx1"/>
                </a:solidFill>
                <a:latin typeface="Arial" pitchFamily="34" charset="0"/>
              </a:defRPr>
            </a:lvl9pPr>
          </a:lstStyle>
          <a:p>
            <a:pPr defTabSz="1625478">
              <a:spcBef>
                <a:spcPct val="0"/>
              </a:spcBef>
              <a:buNone/>
              <a:defRPr/>
            </a:pPr>
            <a:r>
              <a:rPr lang="en-US" altLang="en-US" sz="1200" b="1" dirty="0">
                <a:solidFill>
                  <a:srgbClr val="FFFFFF"/>
                </a:solidFill>
                <a:latin typeface="Rockwell"/>
                <a:ea typeface="HelvNeue for IBM"/>
                <a:cs typeface="Rockwell"/>
              </a:rPr>
              <a:t>Patch Planning</a:t>
            </a:r>
          </a:p>
        </p:txBody>
      </p:sp>
      <p:sp>
        <p:nvSpPr>
          <p:cNvPr id="74" name="TextBox 73"/>
          <p:cNvSpPr txBox="1"/>
          <p:nvPr/>
        </p:nvSpPr>
        <p:spPr>
          <a:xfrm>
            <a:off x="2301009" y="4155103"/>
            <a:ext cx="2250068" cy="830997"/>
          </a:xfrm>
          <a:prstGeom prst="rect">
            <a:avLst/>
          </a:prstGeom>
          <a:noFill/>
        </p:spPr>
        <p:txBody>
          <a:bodyPr wrap="square">
            <a:spAutoFit/>
          </a:bodyPr>
          <a:lstStyle/>
          <a:p>
            <a:pPr marL="128576" indent="-128576" defTabSz="457166">
              <a:buFont typeface="Arial" pitchFamily="34" charset="0"/>
              <a:buChar char="•"/>
              <a:defRPr/>
            </a:pPr>
            <a:r>
              <a:rPr lang="en-US" sz="1200" b="1" dirty="0">
                <a:solidFill>
                  <a:schemeClr val="bg1"/>
                </a:solidFill>
                <a:latin typeface="Arial" charset="0"/>
                <a:ea typeface="ヒラギノ角ゴ Pro W3" charset="-128"/>
              </a:rPr>
              <a:t>Aggregated performance across Power enterprise</a:t>
            </a:r>
          </a:p>
          <a:p>
            <a:pPr marL="128576" indent="-128576" defTabSz="457166">
              <a:buFont typeface="Arial" pitchFamily="34" charset="0"/>
              <a:buChar char="•"/>
              <a:defRPr/>
            </a:pPr>
            <a:r>
              <a:rPr lang="en-US" sz="1200" b="1" dirty="0">
                <a:solidFill>
                  <a:schemeClr val="bg1"/>
                </a:solidFill>
                <a:latin typeface="Arial" charset="0"/>
                <a:ea typeface="ヒラギノ角ゴ Pro W3" charset="-128"/>
              </a:rPr>
              <a:t>Energy monitoring</a:t>
            </a:r>
          </a:p>
          <a:p>
            <a:pPr marL="128576" indent="-128576" defTabSz="457166">
              <a:buFont typeface="Arial" pitchFamily="34" charset="0"/>
              <a:buChar char="•"/>
              <a:defRPr/>
            </a:pPr>
            <a:r>
              <a:rPr lang="en-US" sz="1200" b="1" dirty="0">
                <a:solidFill>
                  <a:schemeClr val="bg1"/>
                </a:solidFill>
                <a:latin typeface="Arial" charset="0"/>
                <a:ea typeface="ヒラギノ角ゴ Pro W3" charset="-128"/>
              </a:rPr>
              <a:t>OS metrics</a:t>
            </a:r>
          </a:p>
        </p:txBody>
      </p:sp>
      <p:sp>
        <p:nvSpPr>
          <p:cNvPr id="75" name="TextBox 74"/>
          <p:cNvSpPr txBox="1"/>
          <p:nvPr/>
        </p:nvSpPr>
        <p:spPr>
          <a:xfrm>
            <a:off x="6811675" y="4155104"/>
            <a:ext cx="2332320" cy="900246"/>
          </a:xfrm>
          <a:prstGeom prst="rect">
            <a:avLst/>
          </a:prstGeom>
          <a:noFill/>
        </p:spPr>
        <p:txBody>
          <a:bodyPr wrap="square">
            <a:spAutoFit/>
          </a:bodyPr>
          <a:lstStyle/>
          <a:p>
            <a:pPr marL="128576" indent="-128576" defTabSz="457166">
              <a:buFont typeface="Arial" pitchFamily="34" charset="0"/>
              <a:buChar char="•"/>
              <a:defRPr/>
            </a:pPr>
            <a:r>
              <a:rPr lang="en-US" sz="1050" b="1" dirty="0">
                <a:solidFill>
                  <a:schemeClr val="bg2"/>
                </a:solidFill>
                <a:latin typeface="Arial" charset="0"/>
                <a:ea typeface="ヒラギノ角ゴ Pro W3" charset="-128"/>
              </a:rPr>
              <a:t>Patch compliance reports for firmware, HMC, </a:t>
            </a:r>
            <a:r>
              <a:rPr lang="en-US" sz="1050" b="1" dirty="0" err="1">
                <a:solidFill>
                  <a:schemeClr val="bg2"/>
                </a:solidFill>
                <a:latin typeface="Arial" charset="0"/>
                <a:ea typeface="ヒラギノ角ゴ Pro W3" charset="-128"/>
              </a:rPr>
              <a:t>NovaLink</a:t>
            </a:r>
            <a:r>
              <a:rPr lang="en-US" sz="1050" b="1" dirty="0">
                <a:solidFill>
                  <a:schemeClr val="bg2"/>
                </a:solidFill>
                <a:latin typeface="Arial" charset="0"/>
                <a:ea typeface="ヒラギノ角ゴ Pro W3" charset="-128"/>
              </a:rPr>
              <a:t>, VIOS, and OS </a:t>
            </a:r>
          </a:p>
          <a:p>
            <a:pPr marL="128576" indent="-128576" defTabSz="457166">
              <a:buFont typeface="Arial" pitchFamily="34" charset="0"/>
              <a:buChar char="•"/>
              <a:defRPr/>
            </a:pPr>
            <a:r>
              <a:rPr lang="en-US" sz="1050" b="1" dirty="0">
                <a:solidFill>
                  <a:schemeClr val="bg2"/>
                </a:solidFill>
                <a:latin typeface="Arial" charset="0"/>
                <a:ea typeface="ヒラギノ角ゴ Pro W3" charset="-128"/>
              </a:rPr>
              <a:t>Scheduled maintenance plan management</a:t>
            </a:r>
          </a:p>
        </p:txBody>
      </p:sp>
      <p:sp>
        <p:nvSpPr>
          <p:cNvPr id="76" name="TextBox 75"/>
          <p:cNvSpPr txBox="1"/>
          <p:nvPr/>
        </p:nvSpPr>
        <p:spPr>
          <a:xfrm>
            <a:off x="4587006" y="4155106"/>
            <a:ext cx="2209666" cy="646331"/>
          </a:xfrm>
          <a:prstGeom prst="rect">
            <a:avLst/>
          </a:prstGeom>
          <a:noFill/>
        </p:spPr>
        <p:txBody>
          <a:bodyPr wrap="square">
            <a:spAutoFit/>
          </a:bodyPr>
          <a:lstStyle/>
          <a:p>
            <a:pPr marL="128576" indent="-128576" defTabSz="457166">
              <a:buFont typeface="Arial" pitchFamily="34" charset="0"/>
              <a:buChar char="•"/>
              <a:defRPr/>
            </a:pPr>
            <a:r>
              <a:rPr lang="en-US" sz="1200" b="1" dirty="0">
                <a:solidFill>
                  <a:schemeClr val="bg1"/>
                </a:solidFill>
                <a:latin typeface="Arial" charset="0"/>
                <a:ea typeface="ヒラギノ角ゴ Pro W3" charset="-128"/>
              </a:rPr>
              <a:t>Log aggregation</a:t>
            </a:r>
          </a:p>
          <a:p>
            <a:pPr marL="128576" indent="-128576" defTabSz="457166">
              <a:buFont typeface="Arial" pitchFamily="34" charset="0"/>
              <a:buChar char="•"/>
              <a:defRPr/>
            </a:pPr>
            <a:r>
              <a:rPr lang="en-US" sz="1200" b="1" dirty="0">
                <a:solidFill>
                  <a:schemeClr val="bg1"/>
                </a:solidFill>
                <a:latin typeface="Arial" charset="0"/>
                <a:ea typeface="ヒラギノ角ゴ Pro W3" charset="-128"/>
              </a:rPr>
              <a:t>Telemetry</a:t>
            </a:r>
          </a:p>
          <a:p>
            <a:pPr defTabSz="457166">
              <a:defRPr/>
            </a:pPr>
            <a:endParaRPr lang="en-US" sz="1200" b="1" dirty="0">
              <a:solidFill>
                <a:schemeClr val="bg2"/>
              </a:solidFill>
              <a:latin typeface="Arial" charset="0"/>
              <a:ea typeface="ヒラギノ角ゴ Pro W3" charset="-128"/>
            </a:endParaRPr>
          </a:p>
        </p:txBody>
      </p:sp>
      <p:sp>
        <p:nvSpPr>
          <p:cNvPr id="72" name="Rectangle 5"/>
          <p:cNvSpPr>
            <a:spLocks noChangeArrowheads="1"/>
          </p:cNvSpPr>
          <p:nvPr/>
        </p:nvSpPr>
        <p:spPr bwMode="auto">
          <a:xfrm>
            <a:off x="5281577" y="2901972"/>
            <a:ext cx="1281527" cy="153942"/>
          </a:xfrm>
          <a:prstGeom prst="rect">
            <a:avLst/>
          </a:prstGeom>
          <a:noFill/>
          <a:ln>
            <a:noFill/>
          </a:ln>
          <a:scene3d>
            <a:camera prst="orthographicFront"/>
            <a:lightRig rig="threePt" dir="t"/>
          </a:scene3d>
          <a:sp3d/>
        </p:spPr>
        <p:txBody>
          <a:bodyPr lIns="0" tIns="34240" rIns="68480" bIns="34240" anchor="ctr"/>
          <a:lstStyle>
            <a:lvl1pPr defTabSz="1625600">
              <a:spcBef>
                <a:spcPct val="20000"/>
              </a:spcBef>
              <a:buChar char="•"/>
              <a:defRPr sz="1600">
                <a:solidFill>
                  <a:schemeClr val="tx1"/>
                </a:solidFill>
                <a:latin typeface="Arial" pitchFamily="34" charset="0"/>
              </a:defRPr>
            </a:lvl1pPr>
            <a:lvl2pPr marL="742950" indent="-285750" defTabSz="1625600">
              <a:spcBef>
                <a:spcPct val="20000"/>
              </a:spcBef>
              <a:buChar char="–"/>
              <a:defRPr sz="1600">
                <a:solidFill>
                  <a:schemeClr val="tx1"/>
                </a:solidFill>
                <a:latin typeface="Arial" pitchFamily="34" charset="0"/>
              </a:defRPr>
            </a:lvl2pPr>
            <a:lvl3pPr marL="1143000" indent="-228600" defTabSz="1625600">
              <a:spcBef>
                <a:spcPct val="20000"/>
              </a:spcBef>
              <a:defRPr sz="2400">
                <a:solidFill>
                  <a:schemeClr val="tx1"/>
                </a:solidFill>
                <a:latin typeface="Arial" pitchFamily="34" charset="0"/>
              </a:defRPr>
            </a:lvl3pPr>
            <a:lvl4pPr marL="1600200" indent="-228600" defTabSz="1625600">
              <a:spcBef>
                <a:spcPct val="20000"/>
              </a:spcBef>
              <a:buChar char="–"/>
              <a:defRPr sz="2000">
                <a:solidFill>
                  <a:schemeClr val="tx1"/>
                </a:solidFill>
                <a:latin typeface="Arial" pitchFamily="34" charset="0"/>
              </a:defRPr>
            </a:lvl4pPr>
            <a:lvl5pPr marL="2057400" indent="-228600" defTabSz="1625600">
              <a:spcBef>
                <a:spcPct val="20000"/>
              </a:spcBef>
              <a:buChar char="»"/>
              <a:defRPr sz="2000">
                <a:solidFill>
                  <a:schemeClr val="tx1"/>
                </a:solidFill>
                <a:latin typeface="Arial" pitchFamily="34" charset="0"/>
              </a:defRPr>
            </a:lvl5pPr>
            <a:lvl6pPr marL="2514600" indent="-228600" defTabSz="1625600" eaLnBrk="0" fontAlgn="base" hangingPunct="0">
              <a:spcBef>
                <a:spcPct val="20000"/>
              </a:spcBef>
              <a:spcAft>
                <a:spcPct val="0"/>
              </a:spcAft>
              <a:buChar char="»"/>
              <a:defRPr sz="2000">
                <a:solidFill>
                  <a:schemeClr val="tx1"/>
                </a:solidFill>
                <a:latin typeface="Arial" pitchFamily="34" charset="0"/>
              </a:defRPr>
            </a:lvl6pPr>
            <a:lvl7pPr marL="2971800" indent="-228600" defTabSz="1625600" eaLnBrk="0" fontAlgn="base" hangingPunct="0">
              <a:spcBef>
                <a:spcPct val="20000"/>
              </a:spcBef>
              <a:spcAft>
                <a:spcPct val="0"/>
              </a:spcAft>
              <a:buChar char="»"/>
              <a:defRPr sz="2000">
                <a:solidFill>
                  <a:schemeClr val="tx1"/>
                </a:solidFill>
                <a:latin typeface="Arial" pitchFamily="34" charset="0"/>
              </a:defRPr>
            </a:lvl7pPr>
            <a:lvl8pPr marL="3429000" indent="-228600" defTabSz="1625600" eaLnBrk="0" fontAlgn="base" hangingPunct="0">
              <a:spcBef>
                <a:spcPct val="20000"/>
              </a:spcBef>
              <a:spcAft>
                <a:spcPct val="0"/>
              </a:spcAft>
              <a:buChar char="»"/>
              <a:defRPr sz="2000">
                <a:solidFill>
                  <a:schemeClr val="tx1"/>
                </a:solidFill>
                <a:latin typeface="Arial" pitchFamily="34" charset="0"/>
              </a:defRPr>
            </a:lvl8pPr>
            <a:lvl9pPr marL="3886200" indent="-228600" defTabSz="1625600" eaLnBrk="0" fontAlgn="base" hangingPunct="0">
              <a:spcBef>
                <a:spcPct val="20000"/>
              </a:spcBef>
              <a:spcAft>
                <a:spcPct val="0"/>
              </a:spcAft>
              <a:buChar char="»"/>
              <a:defRPr sz="2000">
                <a:solidFill>
                  <a:schemeClr val="tx1"/>
                </a:solidFill>
                <a:latin typeface="Arial" pitchFamily="34" charset="0"/>
              </a:defRPr>
            </a:lvl9pPr>
          </a:lstStyle>
          <a:p>
            <a:pPr defTabSz="1625478">
              <a:spcBef>
                <a:spcPct val="0"/>
              </a:spcBef>
              <a:buNone/>
              <a:defRPr/>
            </a:pPr>
            <a:r>
              <a:rPr lang="en-US" altLang="en-US" sz="1200" b="1" dirty="0">
                <a:solidFill>
                  <a:srgbClr val="FFFFFF"/>
                </a:solidFill>
                <a:latin typeface="Rockwell"/>
                <a:ea typeface="HelvNeue for IBM"/>
                <a:cs typeface="Rockwell"/>
              </a:rPr>
              <a:t>Log Trends</a:t>
            </a:r>
          </a:p>
        </p:txBody>
      </p:sp>
      <p:sp>
        <p:nvSpPr>
          <p:cNvPr id="71" name="Title 1"/>
          <p:cNvSpPr txBox="1">
            <a:spLocks/>
          </p:cNvSpPr>
          <p:nvPr/>
        </p:nvSpPr>
        <p:spPr>
          <a:xfrm>
            <a:off x="138915" y="910163"/>
            <a:ext cx="8468887" cy="423504"/>
          </a:xfrm>
          <a:prstGeom prst="rect">
            <a:avLst/>
          </a:prstGeom>
        </p:spPr>
        <p:txBody>
          <a:bodyPr vert="horz" lIns="68570" tIns="34289" rIns="68570" bIns="34289" rtlCol="0" anchor="ctr">
            <a:noAutofit/>
          </a:bodyPr>
          <a:lstStyle>
            <a:lvl1pPr algn="l" rtl="0" eaLnBrk="0" fontAlgn="base" hangingPunct="0">
              <a:spcBef>
                <a:spcPct val="0"/>
              </a:spcBef>
              <a:spcAft>
                <a:spcPct val="0"/>
              </a:spcAft>
              <a:defRPr sz="2000">
                <a:solidFill>
                  <a:srgbClr val="92D050"/>
                </a:solidFill>
                <a:latin typeface="Rockwell"/>
                <a:ea typeface="+mj-ea"/>
                <a:cs typeface="Rockwell"/>
              </a:defRPr>
            </a:lvl1pPr>
            <a:lvl2pPr algn="l" rtl="0" eaLnBrk="0" fontAlgn="base" hangingPunct="0">
              <a:spcBef>
                <a:spcPct val="0"/>
              </a:spcBef>
              <a:spcAft>
                <a:spcPct val="0"/>
              </a:spcAft>
              <a:defRPr sz="1700">
                <a:solidFill>
                  <a:schemeClr val="tx2"/>
                </a:solidFill>
                <a:latin typeface="Arial" pitchFamily="34" charset="0"/>
              </a:defRPr>
            </a:lvl2pPr>
            <a:lvl3pPr algn="l" rtl="0" eaLnBrk="0" fontAlgn="base" hangingPunct="0">
              <a:spcBef>
                <a:spcPct val="0"/>
              </a:spcBef>
              <a:spcAft>
                <a:spcPct val="0"/>
              </a:spcAft>
              <a:defRPr sz="1700">
                <a:solidFill>
                  <a:schemeClr val="tx2"/>
                </a:solidFill>
                <a:latin typeface="Arial" pitchFamily="34" charset="0"/>
              </a:defRPr>
            </a:lvl3pPr>
            <a:lvl4pPr algn="l" rtl="0" eaLnBrk="0" fontAlgn="base" hangingPunct="0">
              <a:spcBef>
                <a:spcPct val="0"/>
              </a:spcBef>
              <a:spcAft>
                <a:spcPct val="0"/>
              </a:spcAft>
              <a:defRPr sz="1700">
                <a:solidFill>
                  <a:schemeClr val="tx2"/>
                </a:solidFill>
                <a:latin typeface="Arial" pitchFamily="34" charset="0"/>
              </a:defRPr>
            </a:lvl4pPr>
            <a:lvl5pPr algn="l" rtl="0" eaLnBrk="0" fontAlgn="base" hangingPunct="0">
              <a:spcBef>
                <a:spcPct val="0"/>
              </a:spcBef>
              <a:spcAft>
                <a:spcPct val="0"/>
              </a:spcAft>
              <a:defRPr sz="1700">
                <a:solidFill>
                  <a:schemeClr val="tx2"/>
                </a:solidFill>
                <a:latin typeface="Arial" pitchFamily="34" charset="0"/>
              </a:defRPr>
            </a:lvl5pPr>
            <a:lvl6pPr marL="342839" algn="l" rtl="0" eaLnBrk="1" fontAlgn="base" hangingPunct="1">
              <a:spcBef>
                <a:spcPct val="0"/>
              </a:spcBef>
              <a:spcAft>
                <a:spcPct val="0"/>
              </a:spcAft>
              <a:defRPr sz="1700">
                <a:solidFill>
                  <a:schemeClr val="tx2"/>
                </a:solidFill>
                <a:latin typeface="Arial" pitchFamily="34" charset="0"/>
              </a:defRPr>
            </a:lvl6pPr>
            <a:lvl7pPr marL="685681" algn="l" rtl="0" eaLnBrk="1" fontAlgn="base" hangingPunct="1">
              <a:spcBef>
                <a:spcPct val="0"/>
              </a:spcBef>
              <a:spcAft>
                <a:spcPct val="0"/>
              </a:spcAft>
              <a:defRPr sz="1700">
                <a:solidFill>
                  <a:schemeClr val="tx2"/>
                </a:solidFill>
                <a:latin typeface="Arial" pitchFamily="34" charset="0"/>
              </a:defRPr>
            </a:lvl7pPr>
            <a:lvl8pPr marL="1028522" algn="l" rtl="0" eaLnBrk="1" fontAlgn="base" hangingPunct="1">
              <a:spcBef>
                <a:spcPct val="0"/>
              </a:spcBef>
              <a:spcAft>
                <a:spcPct val="0"/>
              </a:spcAft>
              <a:defRPr sz="1700">
                <a:solidFill>
                  <a:schemeClr val="tx2"/>
                </a:solidFill>
                <a:latin typeface="Arial" pitchFamily="34" charset="0"/>
              </a:defRPr>
            </a:lvl8pPr>
            <a:lvl9pPr marL="1371362" algn="l" rtl="0" eaLnBrk="1" fontAlgn="base" hangingPunct="1">
              <a:spcBef>
                <a:spcPct val="0"/>
              </a:spcBef>
              <a:spcAft>
                <a:spcPct val="0"/>
              </a:spcAft>
              <a:defRPr sz="1700">
                <a:solidFill>
                  <a:schemeClr val="tx2"/>
                </a:solidFill>
                <a:latin typeface="Arial" pitchFamily="34" charset="0"/>
              </a:defRPr>
            </a:lvl9pPr>
          </a:lstStyle>
          <a:p>
            <a:pPr defTabSz="914355"/>
            <a:endParaRPr lang="en-US" b="1" kern="0" dirty="0">
              <a:solidFill>
                <a:srgbClr val="009E92"/>
              </a:solidFill>
              <a:latin typeface="+mj-lt"/>
            </a:endParaRPr>
          </a:p>
        </p:txBody>
      </p:sp>
      <p:sp>
        <p:nvSpPr>
          <p:cNvPr id="2" name="Slide Number Placeholder 1">
            <a:extLst>
              <a:ext uri="{FF2B5EF4-FFF2-40B4-BE49-F238E27FC236}">
                <a16:creationId xmlns:a16="http://schemas.microsoft.com/office/drawing/2014/main" id="{A64FE94B-C619-41DE-ADF8-38E37478245C}"/>
              </a:ext>
            </a:extLst>
          </p:cNvPr>
          <p:cNvSpPr>
            <a:spLocks noGrp="1"/>
          </p:cNvSpPr>
          <p:nvPr>
            <p:ph type="sldNum" sz="quarter" idx="10"/>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defPPr>
              <a:defRPr lang="de-DE"/>
            </a:defPPr>
            <a:lvl1pPr algn="r" rtl="0" eaLnBrk="1" fontAlgn="base" hangingPunct="1">
              <a:spcBef>
                <a:spcPct val="0"/>
              </a:spcBef>
              <a:spcAft>
                <a:spcPct val="0"/>
              </a:spcAft>
              <a:defRPr sz="900" b="0" kern="1200">
                <a:solidFill>
                  <a:srgbClr val="000000"/>
                </a:solidFill>
                <a:latin typeface="IBM Plex Sans"/>
                <a:ea typeface="Verdana" panose="020B0604030504040204" pitchFamily="34" charset="0"/>
                <a:cs typeface="IBM Plex San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fld id="{D0BE6F14-FF48-0F4F-A8AA-2E3F25371E4A}" type="slidenum">
              <a:rPr lang="en-US" smtClean="0"/>
              <a:pPr/>
              <a:t>16</a:t>
            </a:fld>
            <a:endParaRPr lang="en-US"/>
          </a:p>
        </p:txBody>
      </p:sp>
      <p:pic>
        <p:nvPicPr>
          <p:cNvPr id="73" name="Picture 72" descr="Icon&#10;&#10;Description automatically generated">
            <a:extLst>
              <a:ext uri="{FF2B5EF4-FFF2-40B4-BE49-F238E27FC236}">
                <a16:creationId xmlns:a16="http://schemas.microsoft.com/office/drawing/2014/main" id="{A39E8669-F7AD-4BF7-9EBA-67E5CE7CA40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extLst>
      <p:ext uri="{BB962C8B-B14F-4D97-AF65-F5344CB8AC3E}">
        <p14:creationId xmlns:p14="http://schemas.microsoft.com/office/powerpoint/2010/main" val="4154455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51D440-5B24-604B-8A50-601A750094E8}"/>
              </a:ext>
            </a:extLst>
          </p:cNvPr>
          <p:cNvSpPr>
            <a:spLocks noGrp="1"/>
          </p:cNvSpPr>
          <p:nvPr>
            <p:ph type="title"/>
          </p:nvPr>
        </p:nvSpPr>
        <p:spPr>
          <a:xfrm>
            <a:off x="160421" y="201168"/>
            <a:ext cx="4306566" cy="734934"/>
          </a:xfrm>
        </p:spPr>
        <p:txBody>
          <a:bodyPr/>
          <a:lstStyle/>
          <a:p>
            <a:r>
              <a:rPr lang="en-US" sz="2000" b="0" dirty="0">
                <a:latin typeface="+mn-lt"/>
              </a:rPr>
              <a:t>IBM Power Shared Utility Capacity</a:t>
            </a:r>
          </a:p>
        </p:txBody>
      </p:sp>
      <p:sp>
        <p:nvSpPr>
          <p:cNvPr id="63" name="Text Placeholder 5">
            <a:extLst>
              <a:ext uri="{FF2B5EF4-FFF2-40B4-BE49-F238E27FC236}">
                <a16:creationId xmlns:a16="http://schemas.microsoft.com/office/drawing/2014/main" id="{BF374C6C-9C60-EA4C-A00B-B4924011D20E}"/>
              </a:ext>
            </a:extLst>
          </p:cNvPr>
          <p:cNvSpPr txBox="1">
            <a:spLocks/>
          </p:cNvSpPr>
          <p:nvPr/>
        </p:nvSpPr>
        <p:spPr>
          <a:xfrm>
            <a:off x="340831" y="1135794"/>
            <a:ext cx="3770146" cy="1848973"/>
          </a:xfrm>
          <a:prstGeom prst="rect">
            <a:avLst/>
          </a:prstGeom>
        </p:spPr>
        <p:txBody>
          <a:bodyPr vert="horz" lIns="0" tIns="0" rIns="0" bIns="0" rtlCol="0">
            <a:noAutofit/>
          </a:bodyPr>
          <a:lstStyle>
            <a:lvl1pPr marL="0" indent="0" algn="l" rtl="0" eaLnBrk="1" fontAlgn="base" hangingPunct="1">
              <a:lnSpc>
                <a:spcPct val="100000"/>
              </a:lnSpc>
              <a:spcBef>
                <a:spcPts val="1466"/>
              </a:spcBef>
              <a:spcAft>
                <a:spcPct val="0"/>
              </a:spcAft>
              <a:buClr>
                <a:srgbClr val="6D6E70"/>
              </a:buClr>
              <a:buSzPct val="90000"/>
              <a:buFont typeface="Wingdings" pitchFamily="2" charset="2"/>
              <a:buNone/>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685783">
              <a:spcBef>
                <a:spcPts val="1100"/>
              </a:spcBef>
            </a:pPr>
            <a:r>
              <a:rPr lang="en-US" sz="1400" kern="0" dirty="0">
                <a:solidFill>
                  <a:schemeClr val="bg1"/>
                </a:solidFill>
                <a:latin typeface="+mn-lt"/>
              </a:rPr>
              <a:t>Handle demand spikes across collections of Power servers with Base and Metered Capacity, which includes: </a:t>
            </a:r>
          </a:p>
          <a:p>
            <a:pPr marL="257168" indent="-257168" defTabSz="685783">
              <a:spcBef>
                <a:spcPts val="1100"/>
              </a:spcBef>
              <a:buFont typeface="Arial" panose="020B0604020202020204" pitchFamily="34" charset="0"/>
              <a:buChar char="•"/>
            </a:pPr>
            <a:r>
              <a:rPr lang="en-US" sz="1400" kern="0" dirty="0">
                <a:solidFill>
                  <a:schemeClr val="bg1"/>
                </a:solidFill>
                <a:latin typeface="+mn-lt"/>
              </a:rPr>
              <a:t>Processor activations</a:t>
            </a:r>
          </a:p>
          <a:p>
            <a:pPr marL="257168" indent="-257168" defTabSz="685783">
              <a:spcBef>
                <a:spcPts val="1100"/>
              </a:spcBef>
              <a:buFont typeface="Arial" panose="020B0604020202020204" pitchFamily="34" charset="0"/>
              <a:buChar char="•"/>
            </a:pPr>
            <a:r>
              <a:rPr lang="en-US" sz="1400" kern="0" dirty="0">
                <a:solidFill>
                  <a:schemeClr val="bg1"/>
                </a:solidFill>
                <a:latin typeface="+mn-lt"/>
              </a:rPr>
              <a:t>Memory activations</a:t>
            </a:r>
          </a:p>
          <a:p>
            <a:pPr marL="257168" indent="-257168" defTabSz="685783">
              <a:spcBef>
                <a:spcPts val="1100"/>
              </a:spcBef>
              <a:buFont typeface="Arial" panose="020B0604020202020204" pitchFamily="34" charset="0"/>
              <a:buChar char="•"/>
            </a:pPr>
            <a:r>
              <a:rPr lang="en-US" sz="1400" kern="0" dirty="0">
                <a:solidFill>
                  <a:schemeClr val="bg1"/>
                </a:solidFill>
                <a:latin typeface="+mn-lt"/>
              </a:rPr>
              <a:t>Metered by the minute</a:t>
            </a:r>
          </a:p>
        </p:txBody>
      </p:sp>
      <p:grpSp>
        <p:nvGrpSpPr>
          <p:cNvPr id="7" name="Group 6">
            <a:extLst>
              <a:ext uri="{FF2B5EF4-FFF2-40B4-BE49-F238E27FC236}">
                <a16:creationId xmlns:a16="http://schemas.microsoft.com/office/drawing/2014/main" id="{514F1869-2DDE-E447-91BE-404FD98B612A}"/>
              </a:ext>
            </a:extLst>
          </p:cNvPr>
          <p:cNvGrpSpPr/>
          <p:nvPr/>
        </p:nvGrpSpPr>
        <p:grpSpPr>
          <a:xfrm>
            <a:off x="253229" y="2669768"/>
            <a:ext cx="3975423" cy="2306467"/>
            <a:chOff x="336050" y="4253608"/>
            <a:chExt cx="5300564" cy="3075288"/>
          </a:xfrm>
        </p:grpSpPr>
        <p:sp>
          <p:nvSpPr>
            <p:cNvPr id="8" name="TextBox 7">
              <a:extLst>
                <a:ext uri="{FF2B5EF4-FFF2-40B4-BE49-F238E27FC236}">
                  <a16:creationId xmlns:a16="http://schemas.microsoft.com/office/drawing/2014/main" id="{C6BA70A1-B551-864F-9E48-5DA51F2E5D3B}"/>
                </a:ext>
              </a:extLst>
            </p:cNvPr>
            <p:cNvSpPr txBox="1"/>
            <p:nvPr/>
          </p:nvSpPr>
          <p:spPr>
            <a:xfrm>
              <a:off x="336050" y="6774899"/>
              <a:ext cx="4909051" cy="553997"/>
            </a:xfrm>
            <a:prstGeom prst="rect">
              <a:avLst/>
            </a:prstGeom>
            <a:noFill/>
          </p:spPr>
          <p:txBody>
            <a:bodyPr wrap="square" rtlCol="0">
              <a:spAutoFit/>
            </a:bodyPr>
            <a:lstStyle/>
            <a:p>
              <a:pPr defTabSz="685783" eaLnBrk="0" fontAlgn="base" hangingPunct="0">
                <a:spcBef>
                  <a:spcPct val="0"/>
                </a:spcBef>
                <a:spcAft>
                  <a:spcPct val="0"/>
                </a:spcAft>
                <a:defRPr/>
              </a:pPr>
              <a:r>
                <a:rPr lang="en-US" sz="1050" b="1" dirty="0">
                  <a:solidFill>
                    <a:srgbClr val="000000"/>
                  </a:solidFill>
                  <a:latin typeface="IBM Plex Sans" panose="020B0503050203000203" pitchFamily="34" charset="0"/>
                  <a:cs typeface="Arial" panose="020B0604020202020204" pitchFamily="34" charset="0"/>
                </a:rPr>
                <a:t>Optimize costs with dynamic, pay for use pricing.</a:t>
              </a:r>
            </a:p>
            <a:p>
              <a:pPr defTabSz="685783" eaLnBrk="0" fontAlgn="base" hangingPunct="0">
                <a:spcBef>
                  <a:spcPct val="0"/>
                </a:spcBef>
                <a:spcAft>
                  <a:spcPct val="0"/>
                </a:spcAft>
                <a:defRPr/>
              </a:pPr>
              <a:r>
                <a:rPr lang="en-US" sz="1050" b="1" dirty="0">
                  <a:solidFill>
                    <a:srgbClr val="000000"/>
                  </a:solidFill>
                  <a:latin typeface="IBM Plex Sans" panose="020B0503050203000203" pitchFamily="34" charset="0"/>
                  <a:cs typeface="Arial" panose="020B0604020202020204" pitchFamily="34" charset="0"/>
                </a:rPr>
                <a:t>All processor &amp; memory resources are fully activated. </a:t>
              </a:r>
            </a:p>
          </p:txBody>
        </p:sp>
        <p:grpSp>
          <p:nvGrpSpPr>
            <p:cNvPr id="9" name="Group 8">
              <a:extLst>
                <a:ext uri="{FF2B5EF4-FFF2-40B4-BE49-F238E27FC236}">
                  <a16:creationId xmlns:a16="http://schemas.microsoft.com/office/drawing/2014/main" id="{007CE539-BD5A-0045-ABDA-5555AEE3FD0F}"/>
                </a:ext>
              </a:extLst>
            </p:cNvPr>
            <p:cNvGrpSpPr>
              <a:grpSpLocks noChangeAspect="1"/>
            </p:cNvGrpSpPr>
            <p:nvPr/>
          </p:nvGrpSpPr>
          <p:grpSpPr>
            <a:xfrm>
              <a:off x="436587" y="4253608"/>
              <a:ext cx="5200027" cy="2292549"/>
              <a:chOff x="5096106" y="2348269"/>
              <a:chExt cx="3423566" cy="1509356"/>
            </a:xfrm>
          </p:grpSpPr>
          <p:sp>
            <p:nvSpPr>
              <p:cNvPr id="10" name="Rectangle 9">
                <a:extLst>
                  <a:ext uri="{FF2B5EF4-FFF2-40B4-BE49-F238E27FC236}">
                    <a16:creationId xmlns:a16="http://schemas.microsoft.com/office/drawing/2014/main" id="{C1C077F9-FEED-EC42-8CC4-1BDACA2D122C}"/>
                  </a:ext>
                </a:extLst>
              </p:cNvPr>
              <p:cNvSpPr/>
              <p:nvPr/>
            </p:nvSpPr>
            <p:spPr>
              <a:xfrm>
                <a:off x="5106813" y="3605377"/>
                <a:ext cx="675665" cy="252248"/>
              </a:xfrm>
              <a:prstGeom prst="rect">
                <a:avLst/>
              </a:prstGeom>
              <a:solidFill>
                <a:schemeClr val="accent3"/>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1" name="Rectangle 10">
                <a:extLst>
                  <a:ext uri="{FF2B5EF4-FFF2-40B4-BE49-F238E27FC236}">
                    <a16:creationId xmlns:a16="http://schemas.microsoft.com/office/drawing/2014/main" id="{EE938DCD-1E55-F846-8CBF-44D7CE23DB65}"/>
                  </a:ext>
                </a:extLst>
              </p:cNvPr>
              <p:cNvSpPr/>
              <p:nvPr/>
            </p:nvSpPr>
            <p:spPr>
              <a:xfrm>
                <a:off x="5106813" y="3438713"/>
                <a:ext cx="675665" cy="166664"/>
              </a:xfrm>
              <a:prstGeom prst="rect">
                <a:avLst/>
              </a:prstGeom>
              <a:solidFill>
                <a:srgbClr val="408BFC"/>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2" name="Rectangle 11">
                <a:extLst>
                  <a:ext uri="{FF2B5EF4-FFF2-40B4-BE49-F238E27FC236}">
                    <a16:creationId xmlns:a16="http://schemas.microsoft.com/office/drawing/2014/main" id="{D5EFBEB3-09EF-344F-88B1-B0E6F2608FCA}"/>
                  </a:ext>
                </a:extLst>
              </p:cNvPr>
              <p:cNvSpPr/>
              <p:nvPr/>
            </p:nvSpPr>
            <p:spPr>
              <a:xfrm>
                <a:off x="5903347" y="3470243"/>
                <a:ext cx="675665" cy="387382"/>
              </a:xfrm>
              <a:prstGeom prst="rect">
                <a:avLst/>
              </a:prstGeom>
              <a:solidFill>
                <a:schemeClr val="accent3"/>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3" name="Rectangle 12">
                <a:extLst>
                  <a:ext uri="{FF2B5EF4-FFF2-40B4-BE49-F238E27FC236}">
                    <a16:creationId xmlns:a16="http://schemas.microsoft.com/office/drawing/2014/main" id="{6A273304-B68A-5D4D-AF4C-C52EDAFB91A1}"/>
                  </a:ext>
                </a:extLst>
              </p:cNvPr>
              <p:cNvSpPr/>
              <p:nvPr/>
            </p:nvSpPr>
            <p:spPr>
              <a:xfrm>
                <a:off x="5903347" y="3145924"/>
                <a:ext cx="675665" cy="324319"/>
              </a:xfrm>
              <a:prstGeom prst="rect">
                <a:avLst/>
              </a:prstGeom>
              <a:solidFill>
                <a:srgbClr val="408BFC"/>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4" name="Rectangle 13">
                <a:extLst>
                  <a:ext uri="{FF2B5EF4-FFF2-40B4-BE49-F238E27FC236}">
                    <a16:creationId xmlns:a16="http://schemas.microsoft.com/office/drawing/2014/main" id="{C6381466-DB76-9045-8E60-04E0A237FE87}"/>
                  </a:ext>
                </a:extLst>
              </p:cNvPr>
              <p:cNvSpPr/>
              <p:nvPr/>
            </p:nvSpPr>
            <p:spPr>
              <a:xfrm>
                <a:off x="6699881" y="3605377"/>
                <a:ext cx="675665" cy="252248"/>
              </a:xfrm>
              <a:prstGeom prst="rect">
                <a:avLst/>
              </a:prstGeom>
              <a:solidFill>
                <a:schemeClr val="accent3"/>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5" name="Rectangle 14">
                <a:extLst>
                  <a:ext uri="{FF2B5EF4-FFF2-40B4-BE49-F238E27FC236}">
                    <a16:creationId xmlns:a16="http://schemas.microsoft.com/office/drawing/2014/main" id="{55A11B57-904B-B14B-B9F7-AD93568439E0}"/>
                  </a:ext>
                </a:extLst>
              </p:cNvPr>
              <p:cNvSpPr/>
              <p:nvPr/>
            </p:nvSpPr>
            <p:spPr>
              <a:xfrm>
                <a:off x="6699881" y="3438713"/>
                <a:ext cx="675665" cy="166664"/>
              </a:xfrm>
              <a:prstGeom prst="rect">
                <a:avLst/>
              </a:prstGeom>
              <a:solidFill>
                <a:srgbClr val="408BFC"/>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6" name="Rectangle 15">
                <a:extLst>
                  <a:ext uri="{FF2B5EF4-FFF2-40B4-BE49-F238E27FC236}">
                    <a16:creationId xmlns:a16="http://schemas.microsoft.com/office/drawing/2014/main" id="{53408170-ACD1-F24C-A9B3-BF1779B1CF4E}"/>
                  </a:ext>
                </a:extLst>
              </p:cNvPr>
              <p:cNvSpPr/>
              <p:nvPr/>
            </p:nvSpPr>
            <p:spPr>
              <a:xfrm>
                <a:off x="7844007" y="3019801"/>
                <a:ext cx="675665" cy="837824"/>
              </a:xfrm>
              <a:prstGeom prst="rect">
                <a:avLst/>
              </a:prstGeom>
              <a:solidFill>
                <a:schemeClr val="accent3"/>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7" name="Rectangle 16">
                <a:extLst>
                  <a:ext uri="{FF2B5EF4-FFF2-40B4-BE49-F238E27FC236}">
                    <a16:creationId xmlns:a16="http://schemas.microsoft.com/office/drawing/2014/main" id="{6AF4B8BE-B319-804E-A92F-079B1DE5DE5C}"/>
                  </a:ext>
                </a:extLst>
              </p:cNvPr>
              <p:cNvSpPr/>
              <p:nvPr/>
            </p:nvSpPr>
            <p:spPr>
              <a:xfrm>
                <a:off x="7844007" y="2523696"/>
                <a:ext cx="675665" cy="496105"/>
              </a:xfrm>
              <a:prstGeom prst="rect">
                <a:avLst/>
              </a:prstGeom>
              <a:solidFill>
                <a:srgbClr val="408BFC"/>
              </a:solidFill>
            </p:spPr>
            <p:txBody>
              <a:bodyPr wrap="square" lIns="0" tIns="0" rIns="0" bIns="0" rtlCol="0" anchor="ctr">
                <a:noAutofit/>
              </a:bodyPr>
              <a:lstStyle/>
              <a:p>
                <a:pPr algn="ctr" defTabSz="514337" eaLnBrk="0" fontAlgn="base" hangingPunct="0">
                  <a:spcBef>
                    <a:spcPct val="0"/>
                  </a:spcBef>
                  <a:spcAft>
                    <a:spcPct val="0"/>
                  </a:spcAft>
                  <a:defRPr/>
                </a:pPr>
                <a:endParaRPr lang="en-US" sz="900" dirty="0" err="1">
                  <a:solidFill>
                    <a:srgbClr val="FFFFFF"/>
                  </a:solidFill>
                  <a:latin typeface="Arial" panose="020B0604020202020204" pitchFamily="34" charset="0"/>
                  <a:cs typeface="Arial"/>
                </a:endParaRPr>
              </a:p>
            </p:txBody>
          </p:sp>
          <p:sp>
            <p:nvSpPr>
              <p:cNvPr id="18" name="Title 1">
                <a:extLst>
                  <a:ext uri="{FF2B5EF4-FFF2-40B4-BE49-F238E27FC236}">
                    <a16:creationId xmlns:a16="http://schemas.microsoft.com/office/drawing/2014/main" id="{A68FE535-3901-494C-9A3F-36A514A46F1C}"/>
                  </a:ext>
                </a:extLst>
              </p:cNvPr>
              <p:cNvSpPr txBox="1">
                <a:spLocks/>
              </p:cNvSpPr>
              <p:nvPr/>
            </p:nvSpPr>
            <p:spPr>
              <a:xfrm>
                <a:off x="5210207" y="3250636"/>
                <a:ext cx="475416" cy="102491"/>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chemeClr val="bg1"/>
                    </a:solidFill>
                    <a:latin typeface="IBM Plex Sans" panose="020B0503050203000203" pitchFamily="34" charset="0"/>
                  </a:rPr>
                  <a:t>System A</a:t>
                </a:r>
              </a:p>
            </p:txBody>
          </p:sp>
          <p:sp>
            <p:nvSpPr>
              <p:cNvPr id="19" name="Title 1">
                <a:extLst>
                  <a:ext uri="{FF2B5EF4-FFF2-40B4-BE49-F238E27FC236}">
                    <a16:creationId xmlns:a16="http://schemas.microsoft.com/office/drawing/2014/main" id="{8EEE39F3-402C-7A47-A7FA-E1A82718F215}"/>
                  </a:ext>
                </a:extLst>
              </p:cNvPr>
              <p:cNvSpPr txBox="1">
                <a:spLocks/>
              </p:cNvSpPr>
              <p:nvPr/>
            </p:nvSpPr>
            <p:spPr>
              <a:xfrm>
                <a:off x="6009851" y="2968555"/>
                <a:ext cx="475416" cy="102491"/>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chemeClr val="bg1"/>
                    </a:solidFill>
                    <a:latin typeface="IBM Plex Sans" panose="020B0503050203000203" pitchFamily="34" charset="0"/>
                  </a:rPr>
                  <a:t>System B</a:t>
                </a:r>
              </a:p>
            </p:txBody>
          </p:sp>
          <p:sp>
            <p:nvSpPr>
              <p:cNvPr id="20" name="Title 1">
                <a:extLst>
                  <a:ext uri="{FF2B5EF4-FFF2-40B4-BE49-F238E27FC236}">
                    <a16:creationId xmlns:a16="http://schemas.microsoft.com/office/drawing/2014/main" id="{425BD7D9-41CA-3C4F-A20C-B3C913BB2C70}"/>
                  </a:ext>
                </a:extLst>
              </p:cNvPr>
              <p:cNvSpPr txBox="1">
                <a:spLocks/>
              </p:cNvSpPr>
              <p:nvPr/>
            </p:nvSpPr>
            <p:spPr>
              <a:xfrm>
                <a:off x="6802259" y="3263342"/>
                <a:ext cx="475416" cy="102491"/>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chemeClr val="bg1"/>
                    </a:solidFill>
                    <a:latin typeface="IBM Plex Sans" panose="020B0503050203000203" pitchFamily="34" charset="0"/>
                  </a:rPr>
                  <a:t>System C</a:t>
                </a:r>
              </a:p>
            </p:txBody>
          </p:sp>
          <p:sp>
            <p:nvSpPr>
              <p:cNvPr id="21" name="Title 1">
                <a:extLst>
                  <a:ext uri="{FF2B5EF4-FFF2-40B4-BE49-F238E27FC236}">
                    <a16:creationId xmlns:a16="http://schemas.microsoft.com/office/drawing/2014/main" id="{7A4A1C6A-7CC1-3D4A-969F-89D989EE5738}"/>
                  </a:ext>
                </a:extLst>
              </p:cNvPr>
              <p:cNvSpPr txBox="1">
                <a:spLocks/>
              </p:cNvSpPr>
              <p:nvPr/>
            </p:nvSpPr>
            <p:spPr>
              <a:xfrm>
                <a:off x="7940956" y="2348269"/>
                <a:ext cx="475416" cy="102491"/>
              </a:xfrm>
              <a:prstGeom prst="rect">
                <a:avLst/>
              </a:prstGeom>
            </p:spPr>
            <p:txBody>
              <a:bodyPr vert="horz" lIns="0" tIns="0" rIns="0" bIns="0" rtlCol="0" anchor="ctr"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chemeClr val="bg1"/>
                    </a:solidFill>
                    <a:latin typeface="IBM Plex Sans" panose="020B0503050203000203" pitchFamily="34" charset="0"/>
                  </a:rPr>
                  <a:t>Pool #1</a:t>
                </a:r>
              </a:p>
            </p:txBody>
          </p:sp>
          <p:cxnSp>
            <p:nvCxnSpPr>
              <p:cNvPr id="22" name="Straight Arrow Connector 21">
                <a:extLst>
                  <a:ext uri="{FF2B5EF4-FFF2-40B4-BE49-F238E27FC236}">
                    <a16:creationId xmlns:a16="http://schemas.microsoft.com/office/drawing/2014/main" id="{3CBE13A6-8BEC-274E-844F-B5E3405BC20F}"/>
                  </a:ext>
                </a:extLst>
              </p:cNvPr>
              <p:cNvCxnSpPr>
                <a:cxnSpLocks/>
              </p:cNvCxnSpPr>
              <p:nvPr/>
            </p:nvCxnSpPr>
            <p:spPr>
              <a:xfrm>
                <a:off x="7498666" y="3663934"/>
                <a:ext cx="229727" cy="0"/>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87DBDD7A-6F61-FD4B-852E-2F774448B37D}"/>
                  </a:ext>
                </a:extLst>
              </p:cNvPr>
              <p:cNvPicPr>
                <a:picLocks noChangeAspect="1"/>
              </p:cNvPicPr>
              <p:nvPr/>
            </p:nvPicPr>
            <p:blipFill>
              <a:blip r:embed="rId3"/>
              <a:stretch>
                <a:fillRect/>
              </a:stretch>
            </p:blipFill>
            <p:spPr>
              <a:xfrm>
                <a:off x="5096106" y="3511629"/>
                <a:ext cx="701106" cy="260411"/>
              </a:xfrm>
              <a:prstGeom prst="rect">
                <a:avLst/>
              </a:prstGeom>
            </p:spPr>
          </p:pic>
          <p:pic>
            <p:nvPicPr>
              <p:cNvPr id="24" name="Picture 23">
                <a:extLst>
                  <a:ext uri="{FF2B5EF4-FFF2-40B4-BE49-F238E27FC236}">
                    <a16:creationId xmlns:a16="http://schemas.microsoft.com/office/drawing/2014/main" id="{F76CC25C-2A36-1647-A35D-4AC0670156E1}"/>
                  </a:ext>
                </a:extLst>
              </p:cNvPr>
              <p:cNvPicPr>
                <a:picLocks noChangeAspect="1"/>
              </p:cNvPicPr>
              <p:nvPr/>
            </p:nvPicPr>
            <p:blipFill>
              <a:blip r:embed="rId4"/>
              <a:stretch>
                <a:fillRect/>
              </a:stretch>
            </p:blipFill>
            <p:spPr>
              <a:xfrm>
                <a:off x="5902520" y="3344261"/>
                <a:ext cx="682842" cy="353791"/>
              </a:xfrm>
              <a:prstGeom prst="rect">
                <a:avLst/>
              </a:prstGeom>
            </p:spPr>
          </p:pic>
          <p:pic>
            <p:nvPicPr>
              <p:cNvPr id="25" name="Picture 24">
                <a:extLst>
                  <a:ext uri="{FF2B5EF4-FFF2-40B4-BE49-F238E27FC236}">
                    <a16:creationId xmlns:a16="http://schemas.microsoft.com/office/drawing/2014/main" id="{61F84AA8-EC8C-854D-8077-A75B02824857}"/>
                  </a:ext>
                </a:extLst>
              </p:cNvPr>
              <p:cNvPicPr>
                <a:picLocks noChangeAspect="1"/>
              </p:cNvPicPr>
              <p:nvPr/>
            </p:nvPicPr>
            <p:blipFill>
              <a:blip r:embed="rId5"/>
              <a:stretch>
                <a:fillRect/>
              </a:stretch>
            </p:blipFill>
            <p:spPr>
              <a:xfrm>
                <a:off x="6687108" y="3636535"/>
                <a:ext cx="695944" cy="45719"/>
              </a:xfrm>
              <a:prstGeom prst="rect">
                <a:avLst/>
              </a:prstGeom>
            </p:spPr>
          </p:pic>
          <p:pic>
            <p:nvPicPr>
              <p:cNvPr id="26" name="Picture 25">
                <a:extLst>
                  <a:ext uri="{FF2B5EF4-FFF2-40B4-BE49-F238E27FC236}">
                    <a16:creationId xmlns:a16="http://schemas.microsoft.com/office/drawing/2014/main" id="{D66786FC-8569-874A-9F43-FB0D3596346F}"/>
                  </a:ext>
                </a:extLst>
              </p:cNvPr>
              <p:cNvPicPr>
                <a:picLocks noChangeAspect="1"/>
              </p:cNvPicPr>
              <p:nvPr/>
            </p:nvPicPr>
            <p:blipFill>
              <a:blip r:embed="rId6"/>
              <a:stretch>
                <a:fillRect/>
              </a:stretch>
            </p:blipFill>
            <p:spPr>
              <a:xfrm>
                <a:off x="7837657" y="3143982"/>
                <a:ext cx="682015" cy="211399"/>
              </a:xfrm>
              <a:prstGeom prst="rect">
                <a:avLst/>
              </a:prstGeom>
            </p:spPr>
          </p:pic>
          <p:sp>
            <p:nvSpPr>
              <p:cNvPr id="27" name="Title 1">
                <a:extLst>
                  <a:ext uri="{FF2B5EF4-FFF2-40B4-BE49-F238E27FC236}">
                    <a16:creationId xmlns:a16="http://schemas.microsoft.com/office/drawing/2014/main" id="{658A1A00-E668-7C46-9B0F-60DE69F2DE28}"/>
                  </a:ext>
                </a:extLst>
              </p:cNvPr>
              <p:cNvSpPr txBox="1">
                <a:spLocks/>
              </p:cNvSpPr>
              <p:nvPr/>
            </p:nvSpPr>
            <p:spPr>
              <a:xfrm>
                <a:off x="7862274" y="2866064"/>
                <a:ext cx="632780" cy="10249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rgbClr val="FFFFFF"/>
                    </a:solidFill>
                    <a:latin typeface="IBM Plex Sans" panose="020B0503050203000203" pitchFamily="34" charset="0"/>
                  </a:rPr>
                  <a:t>Metered</a:t>
                </a:r>
              </a:p>
            </p:txBody>
          </p:sp>
          <p:sp>
            <p:nvSpPr>
              <p:cNvPr id="28" name="Title 1">
                <a:extLst>
                  <a:ext uri="{FF2B5EF4-FFF2-40B4-BE49-F238E27FC236}">
                    <a16:creationId xmlns:a16="http://schemas.microsoft.com/office/drawing/2014/main" id="{13445966-59E0-4644-81F4-1E53789A7C82}"/>
                  </a:ext>
                </a:extLst>
              </p:cNvPr>
              <p:cNvSpPr txBox="1">
                <a:spLocks/>
              </p:cNvSpPr>
              <p:nvPr/>
            </p:nvSpPr>
            <p:spPr>
              <a:xfrm>
                <a:off x="7862274" y="3096641"/>
                <a:ext cx="632780" cy="10249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algn="ctr" defTabSz="342892" fontAlgn="base">
                  <a:spcAft>
                    <a:spcPct val="0"/>
                  </a:spcAft>
                  <a:defRPr/>
                </a:pPr>
                <a:r>
                  <a:rPr lang="en-US" sz="900" dirty="0">
                    <a:solidFill>
                      <a:srgbClr val="FFFFFF"/>
                    </a:solidFill>
                    <a:latin typeface="IBM Plex Sans" panose="020B0503050203000203" pitchFamily="34" charset="0"/>
                  </a:rPr>
                  <a:t>Base</a:t>
                </a:r>
              </a:p>
            </p:txBody>
          </p:sp>
        </p:grpSp>
      </p:grpSp>
      <p:sp>
        <p:nvSpPr>
          <p:cNvPr id="29" name="Content Placeholder 8">
            <a:extLst>
              <a:ext uri="{FF2B5EF4-FFF2-40B4-BE49-F238E27FC236}">
                <a16:creationId xmlns:a16="http://schemas.microsoft.com/office/drawing/2014/main" id="{71801704-1C7E-E246-8F73-E9E4BF2B31A3}"/>
              </a:ext>
            </a:extLst>
          </p:cNvPr>
          <p:cNvSpPr txBox="1">
            <a:spLocks/>
          </p:cNvSpPr>
          <p:nvPr/>
        </p:nvSpPr>
        <p:spPr>
          <a:xfrm>
            <a:off x="6857406" y="1"/>
            <a:ext cx="2285405" cy="2571750"/>
          </a:xfrm>
          <a:prstGeom prst="rect">
            <a:avLst/>
          </a:prstGeom>
          <a:solidFill>
            <a:srgbClr val="064AD8"/>
          </a:solidFill>
          <a:ln>
            <a:noFill/>
          </a:ln>
        </p:spPr>
        <p:txBody>
          <a:bodyPr vert="horz" lIns="164592" tIns="150876" rIns="171450" bIns="171450" rtlCol="0">
            <a:noAutofit/>
          </a:bodyP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685783">
              <a:spcBef>
                <a:spcPts val="1100"/>
              </a:spcBef>
              <a:buClr>
                <a:srgbClr val="000000"/>
              </a:buClr>
            </a:pPr>
            <a:r>
              <a:rPr lang="en-US" sz="1800" b="1" kern="0" dirty="0">
                <a:solidFill>
                  <a:srgbClr val="FFFFFF"/>
                </a:solidFill>
              </a:rPr>
              <a:t>Which </a:t>
            </a:r>
            <a:br>
              <a:rPr lang="en-US" sz="1800" b="1" kern="0" dirty="0">
                <a:solidFill>
                  <a:srgbClr val="FFFFFF"/>
                </a:solidFill>
              </a:rPr>
            </a:br>
            <a:r>
              <a:rPr lang="en-US" sz="1800" b="1" kern="0" dirty="0">
                <a:solidFill>
                  <a:srgbClr val="FFFFFF"/>
                </a:solidFill>
              </a:rPr>
              <a:t>servers?</a:t>
            </a:r>
            <a:r>
              <a:rPr lang="en-US" sz="1800" kern="0" dirty="0">
                <a:solidFill>
                  <a:srgbClr val="FFFFFF">
                    <a:lumMod val="75000"/>
                  </a:srgbClr>
                </a:solidFill>
                <a:latin typeface="IBM Plex Sans Thin" panose="020B0203050203000203" pitchFamily="34" charset="0"/>
              </a:rPr>
              <a:t>*</a:t>
            </a:r>
            <a:br>
              <a:rPr lang="en-US" sz="1500" b="1" kern="0" dirty="0">
                <a:solidFill>
                  <a:srgbClr val="FFFFFF"/>
                </a:solidFill>
              </a:rPr>
            </a:br>
            <a:br>
              <a:rPr lang="en-US" sz="1200" kern="0" dirty="0">
                <a:solidFill>
                  <a:srgbClr val="FFFFFF"/>
                </a:solidFill>
              </a:rPr>
            </a:br>
            <a:r>
              <a:rPr lang="en-US" sz="1350" kern="0" dirty="0">
                <a:solidFill>
                  <a:srgbClr val="FFFFFF"/>
                </a:solidFill>
              </a:rPr>
              <a:t>Deploy across a pool of</a:t>
            </a:r>
            <a:br>
              <a:rPr lang="en-US" sz="1350" kern="0" dirty="0">
                <a:solidFill>
                  <a:srgbClr val="FFFFFF"/>
                </a:solidFill>
              </a:rPr>
            </a:br>
            <a:r>
              <a:rPr lang="en-US" sz="1350" kern="0" dirty="0">
                <a:solidFill>
                  <a:srgbClr val="FFFFFF"/>
                </a:solidFill>
              </a:rPr>
              <a:t>Power9 or Power10 systems.</a:t>
            </a:r>
          </a:p>
          <a:p>
            <a:pPr algn="r" defTabSz="685783">
              <a:spcBef>
                <a:spcPts val="1100"/>
              </a:spcBef>
              <a:buClr>
                <a:srgbClr val="000000"/>
              </a:buClr>
            </a:pPr>
            <a:br>
              <a:rPr lang="en-US" sz="1350" kern="0" dirty="0">
                <a:solidFill>
                  <a:srgbClr val="FFFFFF">
                    <a:lumMod val="75000"/>
                  </a:srgbClr>
                </a:solidFill>
                <a:latin typeface="IBM Plex Sans Thin" panose="020B0203050203000203" pitchFamily="34" charset="0"/>
              </a:rPr>
            </a:br>
            <a:br>
              <a:rPr lang="en-US" sz="1350" kern="0" dirty="0">
                <a:solidFill>
                  <a:srgbClr val="FFFFFF">
                    <a:lumMod val="75000"/>
                  </a:srgbClr>
                </a:solidFill>
                <a:latin typeface="IBM Plex Sans Thin" panose="020B0203050203000203" pitchFamily="34" charset="0"/>
              </a:rPr>
            </a:br>
            <a:br>
              <a:rPr lang="en-US" sz="1350" kern="0" dirty="0">
                <a:solidFill>
                  <a:srgbClr val="FFFFFF">
                    <a:lumMod val="75000"/>
                  </a:srgbClr>
                </a:solidFill>
                <a:latin typeface="IBM Plex Sans Thin" panose="020B0203050203000203" pitchFamily="34" charset="0"/>
              </a:rPr>
            </a:br>
            <a:endParaRPr lang="en-US" sz="1350" kern="0" dirty="0">
              <a:solidFill>
                <a:srgbClr val="FFFFFF">
                  <a:lumMod val="75000"/>
                </a:srgbClr>
              </a:solidFill>
              <a:latin typeface="IBM Plex Sans Thin" panose="020B0203050203000203" pitchFamily="34" charset="0"/>
            </a:endParaRPr>
          </a:p>
        </p:txBody>
      </p:sp>
      <p:sp>
        <p:nvSpPr>
          <p:cNvPr id="31" name="Content Placeholder 8">
            <a:extLst>
              <a:ext uri="{FF2B5EF4-FFF2-40B4-BE49-F238E27FC236}">
                <a16:creationId xmlns:a16="http://schemas.microsoft.com/office/drawing/2014/main" id="{943135D3-0DEA-7143-BEAD-EDC9F8613311}"/>
              </a:ext>
            </a:extLst>
          </p:cNvPr>
          <p:cNvSpPr txBox="1">
            <a:spLocks/>
          </p:cNvSpPr>
          <p:nvPr/>
        </p:nvSpPr>
        <p:spPr>
          <a:xfrm>
            <a:off x="4572002" y="1"/>
            <a:ext cx="2285405" cy="5143501"/>
          </a:xfrm>
          <a:prstGeom prst="rect">
            <a:avLst/>
          </a:prstGeom>
          <a:solidFill>
            <a:srgbClr val="141718"/>
          </a:solidFill>
          <a:ln>
            <a:noFill/>
          </a:ln>
        </p:spPr>
        <p:txBody>
          <a:bodyPr vert="horz" lIns="164592" tIns="150876" rIns="171450" bIns="171450" rtlCol="0">
            <a:noAutofit/>
          </a:bodyPr>
          <a:lstStyle>
            <a:lvl1pPr marL="0" indent="0" algn="l" rtl="0" eaLnBrk="1" fontAlgn="base" hangingPunct="1">
              <a:lnSpc>
                <a:spcPct val="100000"/>
              </a:lnSpc>
              <a:spcBef>
                <a:spcPts val="1466"/>
              </a:spcBef>
              <a:spcAft>
                <a:spcPct val="0"/>
              </a:spcAft>
              <a:buClr>
                <a:schemeClr val="tx1"/>
              </a:buClr>
              <a:buSzPct val="90000"/>
              <a:buFont typeface="Wingdings" pitchFamily="2" charset="2"/>
              <a:buNone/>
              <a:defRPr sz="1866">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50"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099" indent="-231594" algn="l" rtl="0" eaLnBrk="1" fontAlgn="base" hangingPunct="1">
              <a:lnSpc>
                <a:spcPct val="100000"/>
              </a:lnSpc>
              <a:spcBef>
                <a:spcPts val="1466"/>
              </a:spcBef>
              <a:spcAft>
                <a:spcPct val="0"/>
              </a:spcAft>
              <a:buClr>
                <a:schemeClr val="tx1"/>
              </a:buClr>
              <a:buSzPct val="100000"/>
              <a:buFont typeface="Arial" panose="020B0604020202020204" pitchFamily="34" charset="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014" indent="-231594" algn="l" rtl="0" eaLnBrk="1" fontAlgn="base" hangingPunct="1">
              <a:lnSpc>
                <a:spcPct val="100000"/>
              </a:lnSpc>
              <a:spcBef>
                <a:spcPts val="1466"/>
              </a:spcBef>
              <a:spcAft>
                <a:spcPct val="0"/>
              </a:spcAft>
              <a:buClr>
                <a:schemeClr val="tx1"/>
              </a:buClr>
              <a:buSzPct val="100000"/>
              <a:buFont typeface=".AppleSystemUIFont" charset="-120"/>
              <a:buChar char="–"/>
              <a:tabLst/>
              <a:defRPr sz="1866"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796" indent="-231594" algn="l" rtl="0" eaLnBrk="1" fontAlgn="base" hangingPunct="1">
              <a:lnSpc>
                <a:spcPct val="100000"/>
              </a:lnSpc>
              <a:spcBef>
                <a:spcPts val="1466"/>
              </a:spcBef>
              <a:spcAft>
                <a:spcPct val="0"/>
              </a:spcAft>
              <a:buClr>
                <a:schemeClr val="tx1"/>
              </a:buClr>
              <a:buFont typeface=".AppleSystemUIFont" charset="-120"/>
              <a:buChar char="»"/>
              <a:tabLst/>
              <a:defRPr sz="1866">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135" indent="-172853" algn="l" rtl="0" eaLnBrk="1" fontAlgn="base" hangingPunct="1">
              <a:spcBef>
                <a:spcPct val="20000"/>
              </a:spcBef>
              <a:spcAft>
                <a:spcPct val="0"/>
              </a:spcAft>
              <a:buClr>
                <a:schemeClr val="bg1"/>
              </a:buClr>
              <a:buChar char="»"/>
              <a:defRPr sz="1692">
                <a:solidFill>
                  <a:schemeClr val="bg1"/>
                </a:solidFill>
                <a:latin typeface="Arial" charset="0"/>
              </a:defRPr>
            </a:lvl6pPr>
            <a:lvl7pPr marL="2594449" indent="-172853" algn="l" rtl="0" eaLnBrk="1" fontAlgn="base" hangingPunct="1">
              <a:spcBef>
                <a:spcPct val="20000"/>
              </a:spcBef>
              <a:spcAft>
                <a:spcPct val="0"/>
              </a:spcAft>
              <a:buClr>
                <a:schemeClr val="bg1"/>
              </a:buClr>
              <a:buChar char="»"/>
              <a:defRPr sz="1692">
                <a:solidFill>
                  <a:schemeClr val="bg1"/>
                </a:solidFill>
                <a:latin typeface="Arial" charset="0"/>
              </a:defRPr>
            </a:lvl7pPr>
            <a:lvl8pPr marL="3077761" indent="-172853" algn="l" rtl="0" eaLnBrk="1" fontAlgn="base" hangingPunct="1">
              <a:spcBef>
                <a:spcPct val="20000"/>
              </a:spcBef>
              <a:spcAft>
                <a:spcPct val="0"/>
              </a:spcAft>
              <a:buClr>
                <a:schemeClr val="bg1"/>
              </a:buClr>
              <a:buChar char="»"/>
              <a:defRPr sz="1692">
                <a:solidFill>
                  <a:schemeClr val="bg1"/>
                </a:solidFill>
                <a:latin typeface="Arial" charset="0"/>
              </a:defRPr>
            </a:lvl8pPr>
            <a:lvl9pPr marL="3561075" indent="-172853" algn="l" rtl="0" eaLnBrk="1" fontAlgn="base" hangingPunct="1">
              <a:spcBef>
                <a:spcPct val="20000"/>
              </a:spcBef>
              <a:spcAft>
                <a:spcPct val="0"/>
              </a:spcAft>
              <a:buClr>
                <a:schemeClr val="bg1"/>
              </a:buClr>
              <a:buChar char="»"/>
              <a:defRPr sz="1692">
                <a:solidFill>
                  <a:schemeClr val="bg1"/>
                </a:solidFill>
                <a:latin typeface="Arial" charset="0"/>
              </a:defRPr>
            </a:lvl9pPr>
          </a:lstStyle>
          <a:p>
            <a:pPr defTabSz="685783">
              <a:spcBef>
                <a:spcPts val="1100"/>
              </a:spcBef>
              <a:buClr>
                <a:srgbClr val="000000"/>
              </a:buClr>
            </a:pPr>
            <a:r>
              <a:rPr lang="en-US" sz="1800" b="1" kern="0" dirty="0">
                <a:solidFill>
                  <a:srgbClr val="FFFFFF"/>
                </a:solidFill>
              </a:rPr>
              <a:t>How it works</a:t>
            </a:r>
            <a:br>
              <a:rPr lang="en-US" sz="1500" b="1" kern="0" dirty="0">
                <a:solidFill>
                  <a:srgbClr val="FFFFFF"/>
                </a:solidFill>
              </a:rPr>
            </a:br>
            <a:br>
              <a:rPr lang="en-US" sz="1200" kern="0" dirty="0">
                <a:solidFill>
                  <a:srgbClr val="FFFFFF"/>
                </a:solidFill>
              </a:rPr>
            </a:br>
            <a:r>
              <a:rPr lang="en-US" sz="1350" kern="0" dirty="0">
                <a:solidFill>
                  <a:srgbClr val="FFFFFF"/>
                </a:solidFill>
              </a:rPr>
              <a:t>Purchase servers with </a:t>
            </a:r>
            <a:r>
              <a:rPr lang="en-US" sz="1350" b="1" kern="0" dirty="0">
                <a:solidFill>
                  <a:srgbClr val="D22765"/>
                </a:solidFill>
              </a:rPr>
              <a:t>Base</a:t>
            </a:r>
            <a:r>
              <a:rPr lang="en-US" sz="1350" kern="0" dirty="0">
                <a:solidFill>
                  <a:srgbClr val="FFFFFF"/>
                </a:solidFill>
              </a:rPr>
              <a:t> capacity.</a:t>
            </a:r>
            <a:br>
              <a:rPr lang="en-US" sz="1350" kern="0" dirty="0">
                <a:solidFill>
                  <a:srgbClr val="FFFFFF"/>
                </a:solidFill>
              </a:rPr>
            </a:br>
            <a:br>
              <a:rPr lang="en-US" sz="1350" kern="0" dirty="0">
                <a:solidFill>
                  <a:srgbClr val="FFFFFF"/>
                </a:solidFill>
              </a:rPr>
            </a:br>
            <a:endParaRPr lang="en-US" sz="1350" kern="0" dirty="0">
              <a:solidFill>
                <a:srgbClr val="FFFFFF"/>
              </a:solidFill>
            </a:endParaRPr>
          </a:p>
          <a:p>
            <a:pPr defTabSz="685783">
              <a:spcBef>
                <a:spcPts val="1100"/>
              </a:spcBef>
              <a:buClr>
                <a:srgbClr val="000000"/>
              </a:buClr>
            </a:pPr>
            <a:r>
              <a:rPr lang="en-US" sz="1350" kern="0" dirty="0">
                <a:solidFill>
                  <a:srgbClr val="FFFFFF"/>
                </a:solidFill>
              </a:rPr>
              <a:t>Variable demand addressed by buying Capacity Credits for </a:t>
            </a:r>
            <a:r>
              <a:rPr lang="en-US" sz="1350" b="1" kern="0" dirty="0">
                <a:solidFill>
                  <a:srgbClr val="408BFC"/>
                </a:solidFill>
              </a:rPr>
              <a:t>Metered</a:t>
            </a:r>
            <a:r>
              <a:rPr lang="en-US" sz="1350" kern="0" dirty="0">
                <a:solidFill>
                  <a:srgbClr val="FFFFFF"/>
                </a:solidFill>
              </a:rPr>
              <a:t> capacity.</a:t>
            </a:r>
            <a:br>
              <a:rPr lang="en-US" sz="1350" kern="0" dirty="0">
                <a:solidFill>
                  <a:srgbClr val="FFFFFF"/>
                </a:solidFill>
              </a:rPr>
            </a:br>
            <a:br>
              <a:rPr lang="en-US" sz="1350" kern="0" dirty="0">
                <a:solidFill>
                  <a:srgbClr val="FFFFFF"/>
                </a:solidFill>
              </a:rPr>
            </a:br>
            <a:endParaRPr lang="en-US" sz="1350" kern="0" dirty="0">
              <a:solidFill>
                <a:srgbClr val="FFFFFF"/>
              </a:solidFill>
            </a:endParaRPr>
          </a:p>
          <a:p>
            <a:pPr defTabSz="685783">
              <a:spcBef>
                <a:spcPts val="1100"/>
              </a:spcBef>
              <a:buClr>
                <a:srgbClr val="000000"/>
              </a:buClr>
            </a:pPr>
            <a:r>
              <a:rPr lang="en-US" sz="1350" b="1" kern="0" dirty="0">
                <a:solidFill>
                  <a:srgbClr val="FFFFFF"/>
                </a:solidFill>
              </a:rPr>
              <a:t>IBM Cloud Management Console with HMC </a:t>
            </a:r>
            <a:r>
              <a:rPr lang="en-US" sz="1350" kern="0" dirty="0">
                <a:solidFill>
                  <a:srgbClr val="FFFFFF"/>
                </a:solidFill>
              </a:rPr>
              <a:t>automatically monitors and debits against Capacity Credits for actual resource usage </a:t>
            </a:r>
            <a:br>
              <a:rPr lang="en-US" sz="1350" kern="0" dirty="0">
                <a:solidFill>
                  <a:srgbClr val="FFFFFF"/>
                </a:solidFill>
              </a:rPr>
            </a:br>
            <a:r>
              <a:rPr lang="en-US" sz="1350" kern="0" dirty="0">
                <a:solidFill>
                  <a:srgbClr val="FFFFFF"/>
                </a:solidFill>
              </a:rPr>
              <a:t>by the minute.</a:t>
            </a:r>
            <a:endParaRPr lang="en-US" sz="1125" kern="0" dirty="0">
              <a:solidFill>
                <a:srgbClr val="FFFFFF"/>
              </a:solidFill>
              <a:latin typeface="IBM Plex Sans Thin" panose="020B0203050203000203" pitchFamily="34" charset="0"/>
            </a:endParaRPr>
          </a:p>
        </p:txBody>
      </p:sp>
      <p:pic>
        <p:nvPicPr>
          <p:cNvPr id="32" name="Picture 31">
            <a:extLst>
              <a:ext uri="{FF2B5EF4-FFF2-40B4-BE49-F238E27FC236}">
                <a16:creationId xmlns:a16="http://schemas.microsoft.com/office/drawing/2014/main" id="{07FDC86A-5D01-344E-A047-A346320107C6}"/>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857406" y="2571750"/>
            <a:ext cx="2287787" cy="2571750"/>
          </a:xfrm>
          <a:prstGeom prst="rect">
            <a:avLst/>
          </a:prstGeom>
        </p:spPr>
      </p:pic>
      <p:sp>
        <p:nvSpPr>
          <p:cNvPr id="2" name="Slide Number Placeholder 1">
            <a:extLst>
              <a:ext uri="{FF2B5EF4-FFF2-40B4-BE49-F238E27FC236}">
                <a16:creationId xmlns:a16="http://schemas.microsoft.com/office/drawing/2014/main" id="{DFDFCB40-B65B-4FD7-96C3-A2E874C990CA}"/>
              </a:ext>
            </a:extLst>
          </p:cNvPr>
          <p:cNvSpPr>
            <a:spLocks noGrp="1"/>
          </p:cNvSpPr>
          <p:nvPr>
            <p:ph type="sldNum" sz="quarter" idx="11"/>
          </p:nvPr>
        </p:nvSpPr>
        <p:spPr bwMode="gray">
          <a:xfrm>
            <a:off x="8144537" y="4989607"/>
            <a:ext cx="827088" cy="12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defPPr>
              <a:defRPr lang="en-US"/>
            </a:defPPr>
            <a:lvl1pPr marL="0" algn="r" defTabSz="685983" rtl="0" eaLnBrk="1" latinLnBrk="0" hangingPunct="1">
              <a:defRPr sz="675" b="0" kern="1200">
                <a:solidFill>
                  <a:schemeClr val="bg1"/>
                </a:solidFill>
                <a:latin typeface="IBM Plex Sans"/>
                <a:ea typeface="Verdana" panose="020B0604030504040204" pitchFamily="34" charset="0"/>
                <a:cs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800" fontAlgn="base">
              <a:spcBef>
                <a:spcPct val="0"/>
              </a:spcBef>
              <a:spcAft>
                <a:spcPct val="0"/>
              </a:spcAft>
            </a:pPr>
            <a:fld id="{59395FB3-9C97-154F-86B2-7E381B951268}" type="slidenum">
              <a:rPr lang="en-US" smtClean="0"/>
              <a:pPr defTabSz="685800" fontAlgn="base">
                <a:spcBef>
                  <a:spcPct val="0"/>
                </a:spcBef>
                <a:spcAft>
                  <a:spcPct val="0"/>
                </a:spcAft>
              </a:pPr>
              <a:t>17</a:t>
            </a:fld>
            <a:endParaRPr lang="en-US" dirty="0">
              <a:solidFill>
                <a:srgbClr val="FFFFFF"/>
              </a:solidFill>
            </a:endParaRPr>
          </a:p>
        </p:txBody>
      </p:sp>
    </p:spTree>
    <p:extLst>
      <p:ext uri="{BB962C8B-B14F-4D97-AF65-F5344CB8AC3E}">
        <p14:creationId xmlns:p14="http://schemas.microsoft.com/office/powerpoint/2010/main" val="1727025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295769" cy="4294632"/>
          </a:xfrm>
        </p:spPr>
        <p:txBody>
          <a:bodyPr/>
          <a:lstStyle/>
          <a:p>
            <a:r>
              <a:rPr lang="en-US" sz="2200" dirty="0"/>
              <a:t>Cloud Management Console 1.17</a:t>
            </a:r>
          </a:p>
        </p:txBody>
      </p:sp>
      <p:sp>
        <p:nvSpPr>
          <p:cNvPr id="3" name="Text Placeholder 2">
            <a:extLst>
              <a:ext uri="{FF2B5EF4-FFF2-40B4-BE49-F238E27FC236}">
                <a16:creationId xmlns:a16="http://schemas.microsoft.com/office/drawing/2014/main" id="{F18EDC02-BF0B-0444-9614-829A65FAB66F}"/>
              </a:ext>
            </a:extLst>
          </p:cNvPr>
          <p:cNvSpPr>
            <a:spLocks noGrp="1"/>
          </p:cNvSpPr>
          <p:nvPr>
            <p:ph type="body" sz="quarter" idx="12"/>
          </p:nvPr>
        </p:nvSpPr>
        <p:spPr/>
        <p:txBody>
          <a:bodyPr/>
          <a:lstStyle/>
          <a:p>
            <a:endParaRPr lang="en-US" dirty="0"/>
          </a:p>
        </p:txBody>
      </p:sp>
      <p:sp>
        <p:nvSpPr>
          <p:cNvPr id="10" name="Text Placeholder"/>
          <p:cNvSpPr txBox="1">
            <a:spLocks/>
          </p:cNvSpPr>
          <p:nvPr/>
        </p:nvSpPr>
        <p:spPr>
          <a:xfrm>
            <a:off x="438912" y="923927"/>
            <a:ext cx="4123944" cy="3581399"/>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200" dirty="0">
                <a:latin typeface="+mn-lt"/>
              </a:rPr>
              <a:t>Hybrid cloud inventory and monitoring of </a:t>
            </a:r>
            <a:r>
              <a:rPr lang="en-US" sz="1200" dirty="0" err="1">
                <a:latin typeface="+mn-lt"/>
              </a:rPr>
              <a:t>PowerVS</a:t>
            </a:r>
            <a:r>
              <a:rPr lang="en-US" sz="1200" dirty="0">
                <a:latin typeface="+mn-lt"/>
              </a:rPr>
              <a:t> VMs</a:t>
            </a:r>
          </a:p>
          <a:p>
            <a:r>
              <a:rPr lang="en-US" sz="1200" dirty="0">
                <a:latin typeface="+mn-lt"/>
              </a:rPr>
              <a:t>• Alerts and notifications for inventory and patch planning</a:t>
            </a:r>
          </a:p>
          <a:p>
            <a:r>
              <a:rPr lang="en-US" sz="1200" dirty="0">
                <a:latin typeface="+mn-lt"/>
              </a:rPr>
              <a:t>• Addition of an include list option for monitoring systems</a:t>
            </a:r>
          </a:p>
          <a:p>
            <a:r>
              <a:rPr lang="en-US" sz="1200" dirty="0">
                <a:latin typeface="+mn-lt"/>
              </a:rPr>
              <a:t>• Infrastructure and cloud connector updates</a:t>
            </a:r>
          </a:p>
          <a:p>
            <a:r>
              <a:rPr lang="en-US" sz="1200" dirty="0">
                <a:latin typeface="+mn-lt"/>
              </a:rPr>
              <a:t>• Support for handling different application programming interface (API) keys for IBM </a:t>
            </a:r>
            <a:r>
              <a:rPr lang="en-US" sz="1200" dirty="0" err="1">
                <a:latin typeface="+mn-lt"/>
              </a:rPr>
              <a:t>Cloudant</a:t>
            </a:r>
            <a:endParaRPr lang="en-US" sz="1200" dirty="0">
              <a:latin typeface="+mn-lt"/>
            </a:endParaRPr>
          </a:p>
          <a:p>
            <a:r>
              <a:rPr lang="en-US" sz="1200" dirty="0">
                <a:latin typeface="+mn-lt"/>
              </a:rPr>
              <a:t>• Chargeback (one-minute interval) and post-pay for IBM Power Private Cloud Metered Capacity</a:t>
            </a:r>
          </a:p>
          <a:p>
            <a:r>
              <a:rPr lang="en-US" sz="1200" dirty="0">
                <a:latin typeface="+mn-lt"/>
              </a:rPr>
              <a:t>• Accessibility compliance</a:t>
            </a:r>
          </a:p>
          <a:p>
            <a:r>
              <a:rPr lang="en-US" sz="1200" dirty="0">
                <a:latin typeface="+mn-lt"/>
              </a:rPr>
              <a:t>• Angular update to latest supported level for currency</a:t>
            </a:r>
          </a:p>
          <a:p>
            <a:r>
              <a:rPr lang="en-US" sz="1200" dirty="0">
                <a:latin typeface="+mn-lt"/>
              </a:rPr>
              <a:t>• </a:t>
            </a:r>
            <a:r>
              <a:rPr lang="en-US" sz="1200" dirty="0" err="1">
                <a:latin typeface="+mn-lt"/>
              </a:rPr>
              <a:t>Filebeat</a:t>
            </a:r>
            <a:r>
              <a:rPr lang="en-US" sz="1200" dirty="0">
                <a:latin typeface="+mn-lt"/>
              </a:rPr>
              <a:t> and </a:t>
            </a:r>
            <a:r>
              <a:rPr lang="en-US" sz="1200" dirty="0" err="1">
                <a:latin typeface="+mn-lt"/>
              </a:rPr>
              <a:t>logstash</a:t>
            </a:r>
            <a:r>
              <a:rPr lang="en-US" sz="1200" dirty="0">
                <a:latin typeface="+mn-lt"/>
              </a:rPr>
              <a:t> update for currency</a:t>
            </a:r>
          </a:p>
          <a:p>
            <a:r>
              <a:rPr lang="en-US" sz="1200" dirty="0">
                <a:latin typeface="+mn-lt"/>
              </a:rPr>
              <a:t>• Purge option for logging data</a:t>
            </a:r>
          </a:p>
          <a:p>
            <a:r>
              <a:rPr lang="en-US" sz="1200" dirty="0">
                <a:latin typeface="+mn-lt"/>
              </a:rPr>
              <a:t>• Red Hat CoreOS (OpenShift) metering</a:t>
            </a:r>
          </a:p>
        </p:txBody>
      </p:sp>
      <p:sp>
        <p:nvSpPr>
          <p:cNvPr id="47" name="Rectangle">
            <a:extLst>
              <a:ext uri="{C183D7F6-B498-43B3-948B-1728B52AA6E4}">
                <adec:decorative xmlns:adec="http://schemas.microsoft.com/office/drawing/2017/decorative" val="1"/>
              </a:ext>
            </a:extLst>
          </p:cNvPr>
          <p:cNvSpPr/>
          <p:nvPr/>
        </p:nvSpPr>
        <p:spPr>
          <a:xfrm>
            <a:off x="4572000" y="18106"/>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cs typeface="Arial"/>
            </a:endParaRPr>
          </a:p>
        </p:txBody>
      </p:sp>
      <p:pic>
        <p:nvPicPr>
          <p:cNvPr id="55" name="Picture 54" descr="Icon&#10;&#10;Description automatically generated">
            <a:extLst>
              <a:ext uri="{FF2B5EF4-FFF2-40B4-BE49-F238E27FC236}">
                <a16:creationId xmlns:a16="http://schemas.microsoft.com/office/drawing/2014/main" id="{9D909B38-D2A9-429F-9318-20CB8AD5BD56}"/>
              </a:ext>
            </a:extLst>
          </p:cNvPr>
          <p:cNvPicPr>
            <a:picLocks noChangeAspect="1"/>
          </p:cNvPicPr>
          <p:nvPr/>
        </p:nvPicPr>
        <p:blipFill>
          <a:blip r:embed="rId3"/>
          <a:stretch>
            <a:fillRect/>
          </a:stretch>
        </p:blipFill>
        <p:spPr>
          <a:xfrm>
            <a:off x="8171108" y="201169"/>
            <a:ext cx="678375" cy="713232"/>
          </a:xfrm>
          <a:prstGeom prst="rect">
            <a:avLst/>
          </a:prstGeom>
          <a:noFill/>
        </p:spPr>
      </p:pic>
      <p:pic>
        <p:nvPicPr>
          <p:cNvPr id="8" name="Picture 7" descr="A close up of a screen&#10;&#10;Description automatically generated">
            <a:extLst>
              <a:ext uri="{FF2B5EF4-FFF2-40B4-BE49-F238E27FC236}">
                <a16:creationId xmlns:a16="http://schemas.microsoft.com/office/drawing/2014/main" id="{BED61A9C-C4CB-4EAC-8287-7A5EDBC08D9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07710" y="1638333"/>
            <a:ext cx="4041773" cy="1014570"/>
          </a:xfrm>
          <a:prstGeom prst="rect">
            <a:avLst/>
          </a:prstGeom>
          <a:effectLst>
            <a:outerShdw blurRad="177800" sx="102000" sy="102000" algn="ctr" rotWithShape="0">
              <a:schemeClr val="bg1">
                <a:alpha val="40000"/>
              </a:schemeClr>
            </a:outerShdw>
          </a:effectLst>
        </p:spPr>
      </p:pic>
      <p:pic>
        <p:nvPicPr>
          <p:cNvPr id="11" name="Picture 10" descr="Graphical user interface&#10;&#10;Description automatically generated">
            <a:extLst>
              <a:ext uri="{FF2B5EF4-FFF2-40B4-BE49-F238E27FC236}">
                <a16:creationId xmlns:a16="http://schemas.microsoft.com/office/drawing/2014/main" id="{22454D31-D5F8-47CC-B8FB-6F8B6DCC0E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07709" y="2662995"/>
            <a:ext cx="4041773" cy="1508923"/>
          </a:xfrm>
          <a:prstGeom prst="rect">
            <a:avLst/>
          </a:prstGeom>
          <a:effectLst>
            <a:outerShdw blurRad="177800" sx="102000" sy="102000" algn="ctr" rotWithShape="0">
              <a:schemeClr val="bg1">
                <a:alpha val="40000"/>
              </a:schemeClr>
            </a:outerShdw>
          </a:effectLst>
        </p:spPr>
      </p:pic>
    </p:spTree>
    <p:extLst>
      <p:ext uri="{BB962C8B-B14F-4D97-AF65-F5344CB8AC3E}">
        <p14:creationId xmlns:p14="http://schemas.microsoft.com/office/powerpoint/2010/main" val="350415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51464" y="2651988"/>
            <a:ext cx="3231249" cy="1807099"/>
            <a:chOff x="435269" y="3005266"/>
            <a:chExt cx="3869631" cy="1993602"/>
          </a:xfrm>
        </p:grpSpPr>
        <p:sp>
          <p:nvSpPr>
            <p:cNvPr id="22" name="Content Placeholder 1"/>
            <p:cNvSpPr txBox="1">
              <a:spLocks/>
            </p:cNvSpPr>
            <p:nvPr/>
          </p:nvSpPr>
          <p:spPr bwMode="auto">
            <a:xfrm>
              <a:off x="565523" y="3055034"/>
              <a:ext cx="3580400" cy="152975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400"/>
                </a:spcBef>
                <a:spcAft>
                  <a:spcPts val="100"/>
                </a:spcAft>
                <a:buChar char="•"/>
                <a:defRPr lang="en-US" sz="2000">
                  <a:solidFill>
                    <a:srgbClr val="606060"/>
                  </a:solidFill>
                  <a:latin typeface="+mn-lt"/>
                  <a:ea typeface="MS PGothic" pitchFamily="34" charset="-128"/>
                  <a:cs typeface="MS PGothic" charset="0"/>
                </a:defRPr>
              </a:lvl1pPr>
              <a:lvl2pPr marL="512763" indent="-222250" algn="l" rtl="0" eaLnBrk="0" fontAlgn="base" hangingPunct="0">
                <a:lnSpc>
                  <a:spcPct val="90000"/>
                </a:lnSpc>
                <a:spcBef>
                  <a:spcPts val="400"/>
                </a:spcBef>
                <a:spcAft>
                  <a:spcPts val="100"/>
                </a:spcAft>
                <a:buChar char="–"/>
                <a:defRPr lang="en-US" sz="1800">
                  <a:solidFill>
                    <a:srgbClr val="606060"/>
                  </a:solidFill>
                  <a:latin typeface="+mn-lt"/>
                  <a:ea typeface="MS PGothic" pitchFamily="34" charset="-128"/>
                  <a:cs typeface="MS PGothic" charset="0"/>
                </a:defRPr>
              </a:lvl2pPr>
              <a:lvl3pPr marL="858838" indent="-228600" algn="l" rtl="0" eaLnBrk="0" fontAlgn="base" hangingPunct="0">
                <a:lnSpc>
                  <a:spcPct val="90000"/>
                </a:lnSpc>
                <a:spcBef>
                  <a:spcPts val="400"/>
                </a:spcBef>
                <a:spcAft>
                  <a:spcPts val="100"/>
                </a:spcAft>
                <a:buFont typeface="Courier New" panose="02070309020205020404" pitchFamily="49" charset="0"/>
                <a:buChar char="o"/>
                <a:defRPr lang="en-US" sz="1600">
                  <a:solidFill>
                    <a:srgbClr val="606060"/>
                  </a:solidFill>
                  <a:latin typeface="+mn-lt"/>
                  <a:ea typeface="MS PGothic" pitchFamily="34" charset="-128"/>
                  <a:cs typeface="MS PGothic" charset="0"/>
                </a:defRPr>
              </a:lvl3pPr>
              <a:lvl4pPr marL="1198563" indent="-228600" algn="l" rtl="0" eaLnBrk="0" fontAlgn="base" hangingPunct="0">
                <a:lnSpc>
                  <a:spcPct val="90000"/>
                </a:lnSpc>
                <a:spcBef>
                  <a:spcPts val="400"/>
                </a:spcBef>
                <a:spcAft>
                  <a:spcPts val="100"/>
                </a:spcAft>
                <a:buChar char="–"/>
                <a:defRPr sz="1400">
                  <a:solidFill>
                    <a:srgbClr val="606060"/>
                  </a:solidFill>
                  <a:latin typeface="+mn-lt"/>
                  <a:ea typeface="MS PGothic" pitchFamily="34" charset="-128"/>
                  <a:cs typeface="MS PGothic" charset="0"/>
                </a:defRPr>
              </a:lvl4pPr>
              <a:lvl5pPr marL="1544638" indent="-228600" algn="l" rtl="0" eaLnBrk="0" fontAlgn="base" hangingPunct="0">
                <a:lnSpc>
                  <a:spcPct val="90000"/>
                </a:lnSpc>
                <a:spcBef>
                  <a:spcPts val="400"/>
                </a:spcBef>
                <a:spcAft>
                  <a:spcPts val="100"/>
                </a:spcAft>
                <a:buChar char="»"/>
                <a:defRPr sz="1400">
                  <a:solidFill>
                    <a:srgbClr val="606060"/>
                  </a:solidFill>
                  <a:latin typeface="+mn-lt"/>
                  <a:ea typeface="MS PGothic" pitchFamily="34" charset="-128"/>
                  <a:cs typeface="MS PGothic"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eaLnBrk="1" fontAlgn="auto" hangingPunct="1">
                <a:lnSpc>
                  <a:spcPct val="100000"/>
                </a:lnSpc>
                <a:spcBef>
                  <a:spcPts val="0"/>
                </a:spcBef>
                <a:spcAft>
                  <a:spcPts val="0"/>
                </a:spcAft>
                <a:buNone/>
                <a:defRPr/>
              </a:pPr>
              <a:r>
                <a:rPr lang="en-US" sz="1200" b="1" kern="0" dirty="0">
                  <a:solidFill>
                    <a:schemeClr val="bg1"/>
                  </a:solidFill>
                  <a:latin typeface="+mj-lt"/>
                  <a:ea typeface="Chalkboard" charset="0"/>
                  <a:cs typeface="Chalkboard" charset="0"/>
                </a:rPr>
                <a:t>Key Features:</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Deploy VMs in minutes</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Full lifecycle management of VMs</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Automated VM recovery</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Single-click host evacuation</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Automated cloud optimization</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Multi-tenancy and resource isolation</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OpenStack API enablement</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Open integration with multi-cloud managers</a:t>
              </a:r>
            </a:p>
          </p:txBody>
        </p:sp>
        <p:sp>
          <p:nvSpPr>
            <p:cNvPr id="23" name="Rounded Rectangle 3"/>
            <p:cNvSpPr/>
            <p:nvPr/>
          </p:nvSpPr>
          <p:spPr>
            <a:xfrm>
              <a:off x="435269" y="3005266"/>
              <a:ext cx="3869631" cy="1993602"/>
            </a:xfrm>
            <a:prstGeom prst="roundRect">
              <a:avLst>
                <a:gd name="adj" fmla="val 3975"/>
              </a:avLst>
            </a:prstGeom>
            <a:noFill/>
            <a:ln w="28575">
              <a:solidFill>
                <a:srgbClr val="08BD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013">
                <a:solidFill>
                  <a:srgbClr val="0070C0"/>
                </a:solidFill>
                <a:latin typeface="+mj-lt"/>
              </a:endParaRPr>
            </a:p>
          </p:txBody>
        </p:sp>
      </p:grpSp>
      <p:sp>
        <p:nvSpPr>
          <p:cNvPr id="32" name="Content Placeholder 1"/>
          <p:cNvSpPr txBox="1">
            <a:spLocks/>
          </p:cNvSpPr>
          <p:nvPr/>
        </p:nvSpPr>
        <p:spPr bwMode="auto">
          <a:xfrm>
            <a:off x="4812834" y="2687549"/>
            <a:ext cx="3256335" cy="177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228600" indent="-228600" algn="l" rtl="0" eaLnBrk="0" fontAlgn="base" hangingPunct="0">
              <a:lnSpc>
                <a:spcPct val="90000"/>
              </a:lnSpc>
              <a:spcBef>
                <a:spcPts val="400"/>
              </a:spcBef>
              <a:spcAft>
                <a:spcPts val="100"/>
              </a:spcAft>
              <a:buChar char="•"/>
              <a:defRPr lang="en-US" sz="2000">
                <a:solidFill>
                  <a:srgbClr val="606060"/>
                </a:solidFill>
                <a:latin typeface="+mn-lt"/>
                <a:ea typeface="MS PGothic" pitchFamily="34" charset="-128"/>
                <a:cs typeface="MS PGothic" charset="0"/>
              </a:defRPr>
            </a:lvl1pPr>
            <a:lvl2pPr marL="512763" indent="-222250" algn="l" rtl="0" eaLnBrk="0" fontAlgn="base" hangingPunct="0">
              <a:lnSpc>
                <a:spcPct val="90000"/>
              </a:lnSpc>
              <a:spcBef>
                <a:spcPts val="400"/>
              </a:spcBef>
              <a:spcAft>
                <a:spcPts val="100"/>
              </a:spcAft>
              <a:buChar char="–"/>
              <a:defRPr lang="en-US" sz="1800">
                <a:solidFill>
                  <a:srgbClr val="606060"/>
                </a:solidFill>
                <a:latin typeface="+mn-lt"/>
                <a:ea typeface="MS PGothic" pitchFamily="34" charset="-128"/>
                <a:cs typeface="MS PGothic" charset="0"/>
              </a:defRPr>
            </a:lvl2pPr>
            <a:lvl3pPr marL="858838" indent="-228600" algn="l" rtl="0" eaLnBrk="0" fontAlgn="base" hangingPunct="0">
              <a:lnSpc>
                <a:spcPct val="90000"/>
              </a:lnSpc>
              <a:spcBef>
                <a:spcPts val="400"/>
              </a:spcBef>
              <a:spcAft>
                <a:spcPts val="100"/>
              </a:spcAft>
              <a:buFont typeface="Courier New" panose="02070309020205020404" pitchFamily="49" charset="0"/>
              <a:buChar char="o"/>
              <a:defRPr lang="en-US" sz="1600">
                <a:solidFill>
                  <a:srgbClr val="606060"/>
                </a:solidFill>
                <a:latin typeface="+mn-lt"/>
                <a:ea typeface="MS PGothic" pitchFamily="34" charset="-128"/>
                <a:cs typeface="MS PGothic" charset="0"/>
              </a:defRPr>
            </a:lvl3pPr>
            <a:lvl4pPr marL="1198563" indent="-228600" algn="l" rtl="0" eaLnBrk="0" fontAlgn="base" hangingPunct="0">
              <a:lnSpc>
                <a:spcPct val="90000"/>
              </a:lnSpc>
              <a:spcBef>
                <a:spcPts val="400"/>
              </a:spcBef>
              <a:spcAft>
                <a:spcPts val="100"/>
              </a:spcAft>
              <a:buChar char="–"/>
              <a:defRPr sz="1400">
                <a:solidFill>
                  <a:srgbClr val="606060"/>
                </a:solidFill>
                <a:latin typeface="+mn-lt"/>
                <a:ea typeface="MS PGothic" pitchFamily="34" charset="-128"/>
                <a:cs typeface="MS PGothic" charset="0"/>
              </a:defRPr>
            </a:lvl4pPr>
            <a:lvl5pPr marL="1544638" indent="-228600" algn="l" rtl="0" eaLnBrk="0" fontAlgn="base" hangingPunct="0">
              <a:lnSpc>
                <a:spcPct val="90000"/>
              </a:lnSpc>
              <a:spcBef>
                <a:spcPts val="400"/>
              </a:spcBef>
              <a:spcAft>
                <a:spcPts val="100"/>
              </a:spcAft>
              <a:buChar char="»"/>
              <a:defRPr sz="1400">
                <a:solidFill>
                  <a:srgbClr val="606060"/>
                </a:solidFill>
                <a:latin typeface="+mn-lt"/>
                <a:ea typeface="MS PGothic" pitchFamily="34" charset="-128"/>
                <a:cs typeface="MS PGothic"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eaLnBrk="1" fontAlgn="auto" hangingPunct="1">
              <a:lnSpc>
                <a:spcPct val="100000"/>
              </a:lnSpc>
              <a:spcBef>
                <a:spcPts val="0"/>
              </a:spcBef>
              <a:spcAft>
                <a:spcPts val="0"/>
              </a:spcAft>
              <a:buNone/>
              <a:defRPr/>
            </a:pPr>
            <a:r>
              <a:rPr lang="en-US" sz="1200" b="1" kern="0" dirty="0">
                <a:solidFill>
                  <a:schemeClr val="bg1"/>
                </a:solidFill>
                <a:latin typeface="+mj-lt"/>
                <a:ea typeface="Chalkboard" charset="0"/>
                <a:cs typeface="Chalkboard" charset="0"/>
              </a:rPr>
              <a:t>Key Features:</a:t>
            </a:r>
          </a:p>
          <a:p>
            <a:pPr marL="171438" indent="-171438" eaLnBrk="1" fontAlgn="auto" hangingPunct="1">
              <a:lnSpc>
                <a:spcPct val="100000"/>
              </a:lnSpc>
              <a:spcBef>
                <a:spcPts val="0"/>
              </a:spcBef>
              <a:spcAft>
                <a:spcPts val="0"/>
              </a:spcAft>
              <a:buFont typeface="+mj-lt"/>
              <a:buAutoNum type="arabicPeriod"/>
              <a:defRPr/>
            </a:pPr>
            <a:r>
              <a:rPr lang="en-US" sz="1125" b="1" i="1" kern="0" dirty="0">
                <a:solidFill>
                  <a:schemeClr val="bg1"/>
                </a:solidFill>
                <a:effectLst>
                  <a:outerShdw blurRad="38100" dist="38100" dir="2700000" algn="tl">
                    <a:srgbClr val="000000">
                      <a:alpha val="43137"/>
                    </a:srgbClr>
                  </a:outerShdw>
                </a:effectLst>
                <a:latin typeface="+mj-lt"/>
                <a:ea typeface="Chalkboard" charset="0"/>
                <a:cs typeface="Chalkboard" charset="0"/>
              </a:rPr>
              <a:t>EVERYTHING in </a:t>
            </a:r>
            <a:r>
              <a:rPr lang="en-US" sz="1125" b="1" i="1" kern="0" dirty="0" err="1">
                <a:solidFill>
                  <a:schemeClr val="bg1"/>
                </a:solidFill>
                <a:effectLst>
                  <a:outerShdw blurRad="38100" dist="38100" dir="2700000" algn="tl">
                    <a:srgbClr val="000000">
                      <a:alpha val="43137"/>
                    </a:srgbClr>
                  </a:outerShdw>
                </a:effectLst>
                <a:latin typeface="+mj-lt"/>
                <a:ea typeface="Chalkboard" charset="0"/>
                <a:cs typeface="Chalkboard" charset="0"/>
              </a:rPr>
              <a:t>PowerVC</a:t>
            </a:r>
            <a:r>
              <a:rPr lang="en-US" sz="1125" b="1" i="1" kern="0" dirty="0">
                <a:solidFill>
                  <a:schemeClr val="bg1"/>
                </a:solidFill>
                <a:effectLst>
                  <a:outerShdw blurRad="38100" dist="38100" dir="2700000" algn="tl">
                    <a:srgbClr val="000000">
                      <a:alpha val="43137"/>
                    </a:srgbClr>
                  </a:outerShdw>
                </a:effectLst>
                <a:latin typeface="+mj-lt"/>
                <a:ea typeface="Chalkboard" charset="0"/>
                <a:cs typeface="Chalkboard" charset="0"/>
              </a:rPr>
              <a:t> … plus …</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Self-service, single-click deployment for cloud users and developers</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Policies, metering and quota management to govern how the private cloud operates</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bg1"/>
                </a:solidFill>
                <a:latin typeface="+mj-lt"/>
                <a:ea typeface="Chalkboard" charset="0"/>
                <a:cs typeface="Chalkboard" charset="0"/>
              </a:rPr>
              <a:t>Web-based portal for Power private cloud management</a:t>
            </a:r>
          </a:p>
          <a:p>
            <a:pPr marL="171438" indent="-171438" eaLnBrk="1" fontAlgn="auto" hangingPunct="1">
              <a:lnSpc>
                <a:spcPct val="100000"/>
              </a:lnSpc>
              <a:spcBef>
                <a:spcPts val="0"/>
              </a:spcBef>
              <a:spcAft>
                <a:spcPts val="0"/>
              </a:spcAft>
              <a:buFont typeface="+mj-lt"/>
              <a:buAutoNum type="arabicPeriod"/>
              <a:defRPr/>
            </a:pPr>
            <a:r>
              <a:rPr lang="en-US" sz="1125" kern="0" dirty="0">
                <a:solidFill>
                  <a:schemeClr val="tx1"/>
                </a:solidFill>
                <a:latin typeface="+mj-lt"/>
                <a:ea typeface="Chalkboard" charset="0"/>
                <a:cs typeface="Chalkboard" charset="0"/>
              </a:rPr>
              <a:t>Import/export VMs to/from clouds</a:t>
            </a:r>
          </a:p>
        </p:txBody>
      </p:sp>
      <p:sp>
        <p:nvSpPr>
          <p:cNvPr id="33" name="Rounded Rectangle 3"/>
          <p:cNvSpPr/>
          <p:nvPr/>
        </p:nvSpPr>
        <p:spPr>
          <a:xfrm>
            <a:off x="4756292" y="2651988"/>
            <a:ext cx="3441214" cy="1771539"/>
          </a:xfrm>
          <a:prstGeom prst="roundRect">
            <a:avLst>
              <a:gd name="adj" fmla="val 3975"/>
            </a:avLst>
          </a:prstGeom>
          <a:noFill/>
          <a:ln w="38100">
            <a:solidFill>
              <a:srgbClr val="007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sz="1013">
              <a:solidFill>
                <a:srgbClr val="0070C0"/>
              </a:solidFill>
              <a:latin typeface="+mj-lt"/>
            </a:endParaRPr>
          </a:p>
        </p:txBody>
      </p:sp>
      <p:sp>
        <p:nvSpPr>
          <p:cNvPr id="59" name="Rectangle 84">
            <a:extLst>
              <a:ext uri="{FF2B5EF4-FFF2-40B4-BE49-F238E27FC236}">
                <a16:creationId xmlns:a16="http://schemas.microsoft.com/office/drawing/2014/main" id="{CD07F1B0-401B-4C77-AA4F-D86C88A5D9B3}"/>
              </a:ext>
            </a:extLst>
          </p:cNvPr>
          <p:cNvSpPr>
            <a:spLocks noGrp="1" noChangeArrowheads="1"/>
          </p:cNvSpPr>
          <p:nvPr>
            <p:ph type="title"/>
          </p:nvPr>
        </p:nvSpPr>
        <p:spPr>
          <a:xfrm>
            <a:off x="308968" y="256353"/>
            <a:ext cx="7541691" cy="372665"/>
          </a:xfrm>
        </p:spPr>
        <p:txBody>
          <a:bodyPr/>
          <a:lstStyle/>
          <a:p>
            <a:r>
              <a:rPr lang="en-US" altLang="en-US" dirty="0" err="1"/>
              <a:t>PowerVC</a:t>
            </a:r>
            <a:r>
              <a:rPr lang="en-US" altLang="en-US" dirty="0"/>
              <a:t> virtualization and private cloud management</a:t>
            </a:r>
          </a:p>
        </p:txBody>
      </p:sp>
      <p:pic>
        <p:nvPicPr>
          <p:cNvPr id="35" name="Picture 34">
            <a:extLst>
              <a:ext uri="{FF2B5EF4-FFF2-40B4-BE49-F238E27FC236}">
                <a16:creationId xmlns:a16="http://schemas.microsoft.com/office/drawing/2014/main" id="{4E3851D0-09AC-450A-A156-A4CACDBABF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753063" y="2243985"/>
            <a:ext cx="1067408" cy="293996"/>
          </a:xfrm>
          <a:prstGeom prst="rect">
            <a:avLst/>
          </a:prstGeom>
        </p:spPr>
      </p:pic>
      <p:sp>
        <p:nvSpPr>
          <p:cNvPr id="31" name="TextBox 2">
            <a:extLst>
              <a:ext uri="{FF2B5EF4-FFF2-40B4-BE49-F238E27FC236}">
                <a16:creationId xmlns:a16="http://schemas.microsoft.com/office/drawing/2014/main" id="{867405C9-A949-43B1-8A7A-2B5F8D08A0F6}"/>
              </a:ext>
            </a:extLst>
          </p:cNvPr>
          <p:cNvSpPr txBox="1">
            <a:spLocks noChangeArrowheads="1"/>
          </p:cNvSpPr>
          <p:nvPr/>
        </p:nvSpPr>
        <p:spPr bwMode="auto">
          <a:xfrm>
            <a:off x="6221520" y="2244205"/>
            <a:ext cx="147348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000">
                <a:solidFill>
                  <a:srgbClr val="606060"/>
                </a:solidFill>
                <a:latin typeface="Arial" charset="0"/>
                <a:ea typeface="MS PGothic" charset="-128"/>
              </a:defRPr>
            </a:lvl1pPr>
            <a:lvl2pPr marL="742950" indent="-285750">
              <a:spcBef>
                <a:spcPct val="20000"/>
              </a:spcBef>
              <a:buChar char="–"/>
              <a:defRPr>
                <a:solidFill>
                  <a:srgbClr val="606060"/>
                </a:solidFill>
                <a:latin typeface="Arial" charset="0"/>
                <a:ea typeface="MS PGothic" charset="-128"/>
              </a:defRPr>
            </a:lvl2pPr>
            <a:lvl3pPr marL="1143000" indent="-228600">
              <a:spcBef>
                <a:spcPct val="20000"/>
              </a:spcBef>
              <a:buFont typeface="Courier New" charset="0"/>
              <a:buChar char="o"/>
              <a:defRPr sz="1600">
                <a:solidFill>
                  <a:srgbClr val="606060"/>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fontAlgn="base">
              <a:spcBef>
                <a:spcPct val="0"/>
              </a:spcBef>
              <a:spcAft>
                <a:spcPct val="0"/>
              </a:spcAft>
              <a:buNone/>
            </a:pPr>
            <a:r>
              <a:rPr lang="en-US" altLang="en-US" sz="1350" dirty="0">
                <a:solidFill>
                  <a:schemeClr val="bg1"/>
                </a:solidFill>
                <a:effectLst>
                  <a:outerShdw blurRad="38100" dist="38100" dir="2700000" algn="tl">
                    <a:srgbClr val="000000">
                      <a:alpha val="43137"/>
                    </a:srgbClr>
                  </a:outerShdw>
                </a:effectLst>
                <a:cs typeface="Arial" pitchFamily="34" charset="0"/>
              </a:rPr>
              <a:t>for Private Cloud</a:t>
            </a:r>
          </a:p>
        </p:txBody>
      </p:sp>
      <p:pic>
        <p:nvPicPr>
          <p:cNvPr id="38" name="Picture 37">
            <a:extLst>
              <a:ext uri="{FF2B5EF4-FFF2-40B4-BE49-F238E27FC236}">
                <a16:creationId xmlns:a16="http://schemas.microsoft.com/office/drawing/2014/main" id="{51884FC4-3E01-4AB0-B644-A333DD12BE3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7023" y="2247248"/>
            <a:ext cx="1067408" cy="293996"/>
          </a:xfrm>
          <a:prstGeom prst="rect">
            <a:avLst/>
          </a:prstGeom>
        </p:spPr>
      </p:pic>
      <p:sp>
        <p:nvSpPr>
          <p:cNvPr id="41" name="Rounded Rectangle 57">
            <a:extLst>
              <a:ext uri="{FF2B5EF4-FFF2-40B4-BE49-F238E27FC236}">
                <a16:creationId xmlns:a16="http://schemas.microsoft.com/office/drawing/2014/main" id="{87D42915-F843-43BB-9A36-BFFCF3980D3B}"/>
              </a:ext>
            </a:extLst>
          </p:cNvPr>
          <p:cNvSpPr/>
          <p:nvPr/>
        </p:nvSpPr>
        <p:spPr bwMode="auto">
          <a:xfrm>
            <a:off x="396062" y="1089401"/>
            <a:ext cx="8377716" cy="770819"/>
          </a:xfrm>
          <a:prstGeom prst="roundRect">
            <a:avLst/>
          </a:prstGeom>
          <a:solidFill>
            <a:srgbClr val="98BBE4"/>
          </a:solidFill>
          <a:ln w="9525" cap="flat" cmpd="sng" algn="ctr">
            <a:solidFill>
              <a:schemeClr val="bg2">
                <a:lumMod val="60000"/>
                <a:lumOff val="40000"/>
              </a:schemeClr>
            </a:solidFill>
            <a:prstDash val="solid"/>
            <a:round/>
            <a:headEnd type="none" w="med" len="med"/>
            <a:tailEnd type="none" w="med" len="med"/>
          </a:ln>
          <a:effectLst/>
        </p:spPr>
        <p:txBody>
          <a:bodyPr/>
          <a:lstStyle/>
          <a:p>
            <a:pPr fontAlgn="base">
              <a:lnSpc>
                <a:spcPct val="90000"/>
              </a:lnSpc>
              <a:spcBef>
                <a:spcPct val="0"/>
              </a:spcBef>
              <a:spcAft>
                <a:spcPct val="0"/>
              </a:spcAft>
              <a:defRPr/>
            </a:pPr>
            <a:endParaRPr lang="en-US" sz="1600">
              <a:solidFill>
                <a:srgbClr val="004266"/>
              </a:solidFill>
              <a:latin typeface="Arial" charset="0"/>
            </a:endParaRPr>
          </a:p>
        </p:txBody>
      </p:sp>
      <p:grpSp>
        <p:nvGrpSpPr>
          <p:cNvPr id="42" name="Group 13">
            <a:extLst>
              <a:ext uri="{FF2B5EF4-FFF2-40B4-BE49-F238E27FC236}">
                <a16:creationId xmlns:a16="http://schemas.microsoft.com/office/drawing/2014/main" id="{9D058EC3-CBF5-4C58-909D-F5E4FE6AECFF}"/>
              </a:ext>
            </a:extLst>
          </p:cNvPr>
          <p:cNvGrpSpPr>
            <a:grpSpLocks/>
          </p:cNvGrpSpPr>
          <p:nvPr/>
        </p:nvGrpSpPr>
        <p:grpSpPr bwMode="auto">
          <a:xfrm>
            <a:off x="6346704" y="1101504"/>
            <a:ext cx="1114038" cy="744913"/>
            <a:chOff x="4304003" y="1136566"/>
            <a:chExt cx="1534111" cy="1179358"/>
          </a:xfrm>
        </p:grpSpPr>
        <p:pic>
          <p:nvPicPr>
            <p:cNvPr id="43" name="Picture 6">
              <a:extLst>
                <a:ext uri="{FF2B5EF4-FFF2-40B4-BE49-F238E27FC236}">
                  <a16:creationId xmlns:a16="http://schemas.microsoft.com/office/drawing/2014/main" id="{CCD6BA4A-99C8-421F-931D-8326CAF73319}"/>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04003" y="1136566"/>
              <a:ext cx="1534111" cy="9600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 name="TextBox 8">
              <a:extLst>
                <a:ext uri="{FF2B5EF4-FFF2-40B4-BE49-F238E27FC236}">
                  <a16:creationId xmlns:a16="http://schemas.microsoft.com/office/drawing/2014/main" id="{644C3BD4-E8C6-44ED-8610-12B3E286B6FF}"/>
                </a:ext>
              </a:extLst>
            </p:cNvPr>
            <p:cNvSpPr txBox="1">
              <a:spLocks noChangeArrowheads="1"/>
            </p:cNvSpPr>
            <p:nvPr/>
          </p:nvSpPr>
          <p:spPr bwMode="auto">
            <a:xfrm>
              <a:off x="4615578" y="1950467"/>
              <a:ext cx="943744" cy="365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orbel" charset="0"/>
                  <a:ea typeface="ＭＳ Ｐゴシック" charset="0"/>
                  <a:cs typeface="ＭＳ Ｐゴシック" charset="0"/>
                </a:defRPr>
              </a:lvl1pPr>
              <a:lvl2pPr marL="742950" indent="-285750" eaLnBrk="0" hangingPunct="0">
                <a:defRPr sz="2400">
                  <a:solidFill>
                    <a:schemeClr val="tx1"/>
                  </a:solidFill>
                  <a:latin typeface="Corbel" charset="0"/>
                  <a:ea typeface="ＭＳ Ｐゴシック" charset="0"/>
                </a:defRPr>
              </a:lvl2pPr>
              <a:lvl3pPr marL="1143000" indent="-228600" eaLnBrk="0" hangingPunct="0">
                <a:defRPr sz="2400">
                  <a:solidFill>
                    <a:schemeClr val="tx1"/>
                  </a:solidFill>
                  <a:latin typeface="Corbel" charset="0"/>
                  <a:ea typeface="ＭＳ Ｐゴシック" charset="0"/>
                </a:defRPr>
              </a:lvl3pPr>
              <a:lvl4pPr marL="1600200" indent="-228600" eaLnBrk="0" hangingPunct="0">
                <a:defRPr sz="2400">
                  <a:solidFill>
                    <a:schemeClr val="tx1"/>
                  </a:solidFill>
                  <a:latin typeface="Corbel" charset="0"/>
                  <a:ea typeface="ＭＳ Ｐゴシック" charset="0"/>
                </a:defRPr>
              </a:lvl4pPr>
              <a:lvl5pPr marL="2057400" indent="-228600" eaLnBrk="0" hangingPunct="0">
                <a:defRPr sz="2400">
                  <a:solidFill>
                    <a:schemeClr val="tx1"/>
                  </a:solidFill>
                  <a:latin typeface="Corbel" charset="0"/>
                  <a:ea typeface="ＭＳ Ｐゴシック" charset="0"/>
                </a:defRPr>
              </a:lvl5pPr>
              <a:lvl6pPr marL="2514600" indent="-228600" eaLnBrk="0" fontAlgn="base" hangingPunct="0">
                <a:spcBef>
                  <a:spcPct val="0"/>
                </a:spcBef>
                <a:spcAft>
                  <a:spcPct val="0"/>
                </a:spcAft>
                <a:defRPr sz="2400">
                  <a:solidFill>
                    <a:schemeClr val="tx1"/>
                  </a:solidFill>
                  <a:latin typeface="Corbel" charset="0"/>
                  <a:ea typeface="ＭＳ Ｐゴシック" charset="0"/>
                </a:defRPr>
              </a:lvl6pPr>
              <a:lvl7pPr marL="2971800" indent="-228600" eaLnBrk="0" fontAlgn="base" hangingPunct="0">
                <a:spcBef>
                  <a:spcPct val="0"/>
                </a:spcBef>
                <a:spcAft>
                  <a:spcPct val="0"/>
                </a:spcAft>
                <a:defRPr sz="2400">
                  <a:solidFill>
                    <a:schemeClr val="tx1"/>
                  </a:solidFill>
                  <a:latin typeface="Corbel" charset="0"/>
                  <a:ea typeface="ＭＳ Ｐゴシック" charset="0"/>
                </a:defRPr>
              </a:lvl7pPr>
              <a:lvl8pPr marL="3429000" indent="-228600" eaLnBrk="0" fontAlgn="base" hangingPunct="0">
                <a:spcBef>
                  <a:spcPct val="0"/>
                </a:spcBef>
                <a:spcAft>
                  <a:spcPct val="0"/>
                </a:spcAft>
                <a:defRPr sz="2400">
                  <a:solidFill>
                    <a:schemeClr val="tx1"/>
                  </a:solidFill>
                  <a:latin typeface="Corbel" charset="0"/>
                  <a:ea typeface="ＭＳ Ｐゴシック" charset="0"/>
                </a:defRPr>
              </a:lvl8pPr>
              <a:lvl9pPr marL="3886200" indent="-228600" eaLnBrk="0" fontAlgn="base" hangingPunct="0">
                <a:spcBef>
                  <a:spcPct val="0"/>
                </a:spcBef>
                <a:spcAft>
                  <a:spcPct val="0"/>
                </a:spcAft>
                <a:defRPr sz="2400">
                  <a:solidFill>
                    <a:schemeClr val="tx1"/>
                  </a:solidFill>
                  <a:latin typeface="Corbel" charset="0"/>
                  <a:ea typeface="ＭＳ Ｐゴシック" charset="0"/>
                </a:defRPr>
              </a:lvl9pPr>
            </a:lstStyle>
            <a:p>
              <a:pPr defTabSz="342866" eaLnBrk="1" hangingPunct="1"/>
              <a:r>
                <a:rPr lang="en-US" sz="900" b="1" dirty="0" err="1">
                  <a:solidFill>
                    <a:srgbClr val="FFFFFF"/>
                  </a:solidFill>
                </a:rPr>
                <a:t>vRealize</a:t>
              </a:r>
              <a:endParaRPr lang="en-US" sz="900" b="1" dirty="0">
                <a:solidFill>
                  <a:srgbClr val="FFFFFF"/>
                </a:solidFill>
              </a:endParaRPr>
            </a:p>
          </p:txBody>
        </p:sp>
      </p:grpSp>
      <p:sp>
        <p:nvSpPr>
          <p:cNvPr id="45" name="Rectangle 44">
            <a:extLst>
              <a:ext uri="{FF2B5EF4-FFF2-40B4-BE49-F238E27FC236}">
                <a16:creationId xmlns:a16="http://schemas.microsoft.com/office/drawing/2014/main" id="{440255FE-E742-4823-85FC-9A5366CD8F73}"/>
              </a:ext>
            </a:extLst>
          </p:cNvPr>
          <p:cNvSpPr/>
          <p:nvPr/>
        </p:nvSpPr>
        <p:spPr>
          <a:xfrm>
            <a:off x="531434" y="1361525"/>
            <a:ext cx="4526040" cy="258532"/>
          </a:xfrm>
          <a:prstGeom prst="rect">
            <a:avLst/>
          </a:prstGeom>
        </p:spPr>
        <p:txBody>
          <a:bodyPr wrap="square">
            <a:spAutoFit/>
          </a:bodyPr>
          <a:lstStyle/>
          <a:p>
            <a:pPr eaLnBrk="0" fontAlgn="base" hangingPunct="0">
              <a:lnSpc>
                <a:spcPct val="90000"/>
              </a:lnSpc>
              <a:spcBef>
                <a:spcPct val="0"/>
              </a:spcBef>
              <a:spcAft>
                <a:spcPct val="0"/>
              </a:spcAft>
            </a:pPr>
            <a:r>
              <a:rPr lang="en-US" altLang="en-US" sz="1200" b="1" dirty="0" err="1">
                <a:solidFill>
                  <a:srgbClr val="FFFFFF"/>
                </a:solidFill>
                <a:cs typeface="Arial" panose="020B0604020202020204" pitchFamily="34" charset="0"/>
              </a:rPr>
              <a:t>PowerVC</a:t>
            </a:r>
            <a:r>
              <a:rPr lang="en-US" altLang="en-US" sz="1200" b="1" dirty="0">
                <a:solidFill>
                  <a:srgbClr val="FFFFFF"/>
                </a:solidFill>
                <a:cs typeface="Arial" panose="020B0604020202020204" pitchFamily="34" charset="0"/>
              </a:rPr>
              <a:t> API provides integration with ecosystem partners</a:t>
            </a:r>
          </a:p>
        </p:txBody>
      </p:sp>
      <p:pic>
        <p:nvPicPr>
          <p:cNvPr id="46" name="Picture 79" descr="elated image">
            <a:extLst>
              <a:ext uri="{FF2B5EF4-FFF2-40B4-BE49-F238E27FC236}">
                <a16:creationId xmlns:a16="http://schemas.microsoft.com/office/drawing/2014/main" id="{E40BD3E7-287A-429A-9FC2-0E361C701E5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581782" y="1089401"/>
            <a:ext cx="749273" cy="748061"/>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35AB255C-5FED-4CC0-A3CB-25BAF24A0700}"/>
              </a:ext>
            </a:extLst>
          </p:cNvPr>
          <p:cNvGrpSpPr/>
          <p:nvPr/>
        </p:nvGrpSpPr>
        <p:grpSpPr>
          <a:xfrm>
            <a:off x="5272062" y="1187964"/>
            <a:ext cx="957368" cy="573691"/>
            <a:chOff x="6895093" y="1144219"/>
            <a:chExt cx="957368" cy="573691"/>
          </a:xfrm>
        </p:grpSpPr>
        <p:pic>
          <p:nvPicPr>
            <p:cNvPr id="48" name="Picture 86" descr="http://www.keentechnologies.com/wp-content/uploads/2015/04/SAP-lvm.png">
              <a:extLst>
                <a:ext uri="{FF2B5EF4-FFF2-40B4-BE49-F238E27FC236}">
                  <a16:creationId xmlns:a16="http://schemas.microsoft.com/office/drawing/2014/main" id="{4D8BE86A-A704-4842-91CA-F87D8E7816E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95093" y="1144219"/>
              <a:ext cx="957368" cy="57369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4D806465-FA61-4139-8DF6-CEF92942C213}"/>
                </a:ext>
              </a:extLst>
            </p:cNvPr>
            <p:cNvSpPr/>
            <p:nvPr/>
          </p:nvSpPr>
          <p:spPr>
            <a:xfrm>
              <a:off x="7399004" y="1575071"/>
              <a:ext cx="419100" cy="116121"/>
            </a:xfrm>
            <a:prstGeom prst="rect">
              <a:avLst/>
            </a:prstGeom>
            <a:solidFill>
              <a:srgbClr val="003A7C"/>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54000" rtlCol="0" anchor="ctr"/>
            <a:lstStyle/>
            <a:p>
              <a:pPr algn="r" eaLnBrk="0" fontAlgn="base" hangingPunct="0">
                <a:spcBef>
                  <a:spcPct val="0"/>
                </a:spcBef>
                <a:spcAft>
                  <a:spcPct val="0"/>
                </a:spcAft>
              </a:pPr>
              <a:r>
                <a:rPr lang="de-DE" sz="750" b="1" dirty="0">
                  <a:solidFill>
                    <a:srgbClr val="FFFFFF"/>
                  </a:solidFill>
                  <a:latin typeface="Arial"/>
                </a:rPr>
                <a:t>LAMA</a:t>
              </a:r>
              <a:endParaRPr lang="en-US" sz="750" b="1" dirty="0">
                <a:solidFill>
                  <a:srgbClr val="FFFFFF"/>
                </a:solidFill>
                <a:latin typeface="Arial"/>
              </a:endParaRPr>
            </a:p>
          </p:txBody>
        </p:sp>
      </p:grpSp>
      <p:pic>
        <p:nvPicPr>
          <p:cNvPr id="24" name="Picture 23" descr="Icon&#10;&#10;Description automatically generated">
            <a:extLst>
              <a:ext uri="{FF2B5EF4-FFF2-40B4-BE49-F238E27FC236}">
                <a16:creationId xmlns:a16="http://schemas.microsoft.com/office/drawing/2014/main" id="{1F12169A-F9D3-4138-B2AB-A1F902457CF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extLst>
      <p:ext uri="{BB962C8B-B14F-4D97-AF65-F5344CB8AC3E}">
        <p14:creationId xmlns:p14="http://schemas.microsoft.com/office/powerpoint/2010/main" val="2456994063"/>
      </p:ext>
    </p:extLst>
  </p:cSld>
  <p:clrMapOvr>
    <a:masterClrMapping/>
  </p:clrMapOvr>
  <mc:AlternateContent xmlns:mc="http://schemas.openxmlformats.org/markup-compatibility/2006" xmlns:p14="http://schemas.microsoft.com/office/powerpoint/2010/main">
    <mc:Choice Requires="p14">
      <p:transition spd="slow" p14:dur="2000" advTm="73663"/>
    </mc:Choice>
    <mc:Fallback xmlns="">
      <p:transition spd="slow" advTm="7366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5ADF33C-0E8D-4940-948A-D4845AE84EBD}"/>
              </a:ext>
            </a:extLst>
          </p:cNvPr>
          <p:cNvSpPr txBox="1">
            <a:spLocks noChangeArrowheads="1"/>
          </p:cNvSpPr>
          <p:nvPr/>
        </p:nvSpPr>
        <p:spPr>
          <a:xfrm>
            <a:off x="295925" y="1531767"/>
            <a:ext cx="3761027" cy="2824101"/>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1601" b="0" i="0" u="none" strike="noStrike" kern="1200" cap="none" spc="0" normalizeH="0" baseline="0" noProof="0" dirty="0">
                <a:ln>
                  <a:noFill/>
                </a:ln>
                <a:solidFill>
                  <a:schemeClr val="bg1"/>
                </a:solidFill>
                <a:effectLst/>
                <a:uLnTx/>
                <a:uFillTx/>
                <a:latin typeface="IBM Plex Sans Regular"/>
                <a:cs typeface="Arial" charset="0"/>
              </a:rPr>
              <a:t>In 2022, the IBM Power virtualization and automation stack will continue to be optimized to support the expanding family of IBM Power10 enterprise servers.</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1601" b="0" i="0" u="none" strike="noStrike" kern="1200" cap="none" spc="0" normalizeH="0" baseline="0" noProof="0" dirty="0">
                <a:ln>
                  <a:noFill/>
                </a:ln>
                <a:solidFill>
                  <a:schemeClr val="bg1"/>
                </a:solidFill>
                <a:effectLst/>
                <a:uLnTx/>
                <a:uFillTx/>
                <a:latin typeface="IBM Plex Sans Regular"/>
                <a:cs typeface="Arial" charset="0"/>
              </a:rPr>
              <a:t>This stack forms the foundation of leading Power-based public clouds, as well as thousands of mission-critical enterprise deployments in customer datacenters worldwide.</a:t>
            </a:r>
          </a:p>
        </p:txBody>
      </p:sp>
      <p:sp>
        <p:nvSpPr>
          <p:cNvPr id="6" name="Rectangle 5">
            <a:extLst>
              <a:ext uri="{FF2B5EF4-FFF2-40B4-BE49-F238E27FC236}">
                <a16:creationId xmlns:a16="http://schemas.microsoft.com/office/drawing/2014/main" id="{E5254A8B-C1BD-4FE0-BFA4-65D63F722CDA}"/>
              </a:ext>
            </a:extLst>
          </p:cNvPr>
          <p:cNvSpPr/>
          <p:nvPr/>
        </p:nvSpPr>
        <p:spPr>
          <a:xfrm>
            <a:off x="4260706" y="3292461"/>
            <a:ext cx="4343400" cy="855704"/>
          </a:xfrm>
          <a:prstGeom prst="rect">
            <a:avLst/>
          </a:prstGeom>
          <a:solidFill>
            <a:schemeClr val="accent1">
              <a:lumMod val="60000"/>
              <a:lumOff val="40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991F4886-AB82-4D09-BCEE-75D1623FFDE4}"/>
              </a:ext>
            </a:extLst>
          </p:cNvPr>
          <p:cNvSpPr/>
          <p:nvPr/>
        </p:nvSpPr>
        <p:spPr>
          <a:xfrm>
            <a:off x="4260706" y="2679766"/>
            <a:ext cx="2286000" cy="569159"/>
          </a:xfrm>
          <a:prstGeom prst="rect">
            <a:avLst/>
          </a:prstGeom>
          <a:solidFill>
            <a:schemeClr val="accent1">
              <a:lumMod val="40000"/>
              <a:lumOff val="60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4" name="Rectangle 13">
            <a:extLst>
              <a:ext uri="{FF2B5EF4-FFF2-40B4-BE49-F238E27FC236}">
                <a16:creationId xmlns:a16="http://schemas.microsoft.com/office/drawing/2014/main" id="{BFA01D18-B529-477B-91F8-462A87826AC1}"/>
              </a:ext>
            </a:extLst>
          </p:cNvPr>
          <p:cNvSpPr/>
          <p:nvPr/>
        </p:nvSpPr>
        <p:spPr>
          <a:xfrm>
            <a:off x="6589568" y="2679766"/>
            <a:ext cx="2014538" cy="565271"/>
          </a:xfrm>
          <a:prstGeom prst="rect">
            <a:avLst/>
          </a:prstGeom>
          <a:solidFill>
            <a:schemeClr val="accent1">
              <a:lumMod val="40000"/>
              <a:lumOff val="60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5" name="Rectangle 14">
            <a:extLst>
              <a:ext uri="{FF2B5EF4-FFF2-40B4-BE49-F238E27FC236}">
                <a16:creationId xmlns:a16="http://schemas.microsoft.com/office/drawing/2014/main" id="{B9D4A80C-D96A-4399-8481-9B3E6F92C2D8}"/>
              </a:ext>
            </a:extLst>
          </p:cNvPr>
          <p:cNvSpPr/>
          <p:nvPr/>
        </p:nvSpPr>
        <p:spPr>
          <a:xfrm>
            <a:off x="4260705" y="2031435"/>
            <a:ext cx="4343400" cy="606185"/>
          </a:xfrm>
          <a:prstGeom prst="rect">
            <a:avLst/>
          </a:prstGeom>
          <a:solidFill>
            <a:schemeClr val="accent1">
              <a:lumMod val="20000"/>
              <a:lumOff val="80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7" name="TextBox 16">
            <a:extLst>
              <a:ext uri="{FF2B5EF4-FFF2-40B4-BE49-F238E27FC236}">
                <a16:creationId xmlns:a16="http://schemas.microsoft.com/office/drawing/2014/main" id="{D0838BD7-FF35-4FDE-A3B6-3F70AA538E14}"/>
              </a:ext>
            </a:extLst>
          </p:cNvPr>
          <p:cNvSpPr txBox="1"/>
          <p:nvPr/>
        </p:nvSpPr>
        <p:spPr>
          <a:xfrm>
            <a:off x="4260707" y="2691040"/>
            <a:ext cx="1635268" cy="554383"/>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Virtualization, Service and Hardware Management</a:t>
            </a:r>
          </a:p>
        </p:txBody>
      </p:sp>
      <p:sp>
        <p:nvSpPr>
          <p:cNvPr id="19" name="TextBox 18">
            <a:extLst>
              <a:ext uri="{FF2B5EF4-FFF2-40B4-BE49-F238E27FC236}">
                <a16:creationId xmlns:a16="http://schemas.microsoft.com/office/drawing/2014/main" id="{33161A32-E6EC-410D-9295-543B98B68A90}"/>
              </a:ext>
            </a:extLst>
          </p:cNvPr>
          <p:cNvSpPr txBox="1"/>
          <p:nvPr/>
        </p:nvSpPr>
        <p:spPr>
          <a:xfrm>
            <a:off x="6589568" y="2775301"/>
            <a:ext cx="1114425" cy="400366"/>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Virtualization Management</a:t>
            </a:r>
          </a:p>
        </p:txBody>
      </p:sp>
      <p:sp>
        <p:nvSpPr>
          <p:cNvPr id="20" name="TextBox 19">
            <a:extLst>
              <a:ext uri="{FF2B5EF4-FFF2-40B4-BE49-F238E27FC236}">
                <a16:creationId xmlns:a16="http://schemas.microsoft.com/office/drawing/2014/main" id="{0D5832A7-CA12-4878-A16B-E4E9737172A0}"/>
              </a:ext>
            </a:extLst>
          </p:cNvPr>
          <p:cNvSpPr txBox="1"/>
          <p:nvPr/>
        </p:nvSpPr>
        <p:spPr>
          <a:xfrm>
            <a:off x="4267296" y="2082545"/>
            <a:ext cx="1295732" cy="554383"/>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Private Cloud and VM Lifecycle Management</a:t>
            </a:r>
          </a:p>
        </p:txBody>
      </p:sp>
      <p:sp>
        <p:nvSpPr>
          <p:cNvPr id="22" name="Rectangle: Rounded Corners 21">
            <a:extLst>
              <a:ext uri="{FF2B5EF4-FFF2-40B4-BE49-F238E27FC236}">
                <a16:creationId xmlns:a16="http://schemas.microsoft.com/office/drawing/2014/main" id="{40AFE63C-E4FA-4173-9471-C2980CB7A86D}"/>
              </a:ext>
            </a:extLst>
          </p:cNvPr>
          <p:cNvSpPr/>
          <p:nvPr/>
        </p:nvSpPr>
        <p:spPr>
          <a:xfrm>
            <a:off x="5765655" y="2750560"/>
            <a:ext cx="676276" cy="422042"/>
          </a:xfrm>
          <a:prstGeom prst="roundRect">
            <a:avLst/>
          </a:prstGeom>
          <a:solidFill>
            <a:schemeClr val="bg1"/>
          </a:solidFill>
          <a:ln>
            <a:solidFill>
              <a:schemeClr val="tx1"/>
            </a:solidFill>
          </a:ln>
        </p:spPr>
        <p:txBody>
          <a:bodyPr wrap="square" lIns="0" tIns="0" rIns="0" bIns="0" rtlCol="0" anchor="ctr">
            <a:noAutofit/>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1689"/>
                </a:solidFill>
                <a:effectLst/>
                <a:uLnTx/>
                <a:uFillTx/>
                <a:latin typeface="Arial"/>
                <a:ea typeface="+mn-ea"/>
                <a:cs typeface="Arial"/>
              </a:rPr>
              <a:t>HMC</a:t>
            </a:r>
          </a:p>
          <a:p>
            <a:pPr marL="0" marR="0" lvl="0" indent="0" algn="ctr" defTabSz="6858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1689"/>
                </a:solidFill>
                <a:effectLst/>
                <a:uLnTx/>
                <a:uFillTx/>
                <a:latin typeface="Arial"/>
                <a:ea typeface="+mn-ea"/>
                <a:cs typeface="Arial"/>
              </a:rPr>
              <a:t>vHMC</a:t>
            </a:r>
            <a:endParaRPr kumimoji="0" lang="en-US" sz="1200" b="1" i="0" u="none" strike="noStrike" kern="1200" cap="none" spc="0" normalizeH="0" baseline="0" noProof="0" dirty="0">
              <a:ln>
                <a:noFill/>
              </a:ln>
              <a:solidFill>
                <a:srgbClr val="001689"/>
              </a:solidFill>
              <a:effectLst/>
              <a:uLnTx/>
              <a:uFillTx/>
              <a:latin typeface="Arial"/>
              <a:ea typeface="+mn-ea"/>
              <a:cs typeface="Arial"/>
            </a:endParaRPr>
          </a:p>
        </p:txBody>
      </p:sp>
      <p:sp>
        <p:nvSpPr>
          <p:cNvPr id="23" name="Rectangle: Rounded Corners 22">
            <a:extLst>
              <a:ext uri="{FF2B5EF4-FFF2-40B4-BE49-F238E27FC236}">
                <a16:creationId xmlns:a16="http://schemas.microsoft.com/office/drawing/2014/main" id="{2BDE32CE-8D67-412C-A535-5AE5C5E13D02}"/>
              </a:ext>
            </a:extLst>
          </p:cNvPr>
          <p:cNvSpPr/>
          <p:nvPr/>
        </p:nvSpPr>
        <p:spPr>
          <a:xfrm>
            <a:off x="7575406" y="2756629"/>
            <a:ext cx="952500" cy="422042"/>
          </a:xfrm>
          <a:prstGeom prst="roundRect">
            <a:avLst/>
          </a:prstGeom>
          <a:solidFill>
            <a:schemeClr val="bg1"/>
          </a:solidFill>
          <a:ln>
            <a:solidFill>
              <a:schemeClr val="tx1"/>
            </a:solidFill>
          </a:ln>
        </p:spPr>
        <p:txBody>
          <a:bodyPr wrap="square" lIns="0" tIns="0" rIns="0" bIns="0" rtlCol="0" anchor="ctr">
            <a:noAutofit/>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001689"/>
                </a:solidFill>
                <a:effectLst/>
                <a:uLnTx/>
                <a:uFillTx/>
                <a:latin typeface="Arial"/>
                <a:ea typeface="+mn-ea"/>
                <a:cs typeface="Arial"/>
              </a:rPr>
              <a:t>NovaLink</a:t>
            </a:r>
            <a:endParaRPr kumimoji="0" lang="en-US" sz="1200" b="1" i="0" u="none" strike="noStrike" kern="1200" cap="none" spc="0" normalizeH="0" baseline="0" noProof="0" dirty="0">
              <a:ln>
                <a:noFill/>
              </a:ln>
              <a:solidFill>
                <a:srgbClr val="001689"/>
              </a:solidFill>
              <a:effectLst/>
              <a:uLnTx/>
              <a:uFillTx/>
              <a:latin typeface="Arial"/>
              <a:ea typeface="+mn-ea"/>
              <a:cs typeface="Arial"/>
            </a:endParaRPr>
          </a:p>
        </p:txBody>
      </p:sp>
      <p:sp>
        <p:nvSpPr>
          <p:cNvPr id="26" name="TextBox 25">
            <a:extLst>
              <a:ext uri="{FF2B5EF4-FFF2-40B4-BE49-F238E27FC236}">
                <a16:creationId xmlns:a16="http://schemas.microsoft.com/office/drawing/2014/main" id="{5B1E27B3-73A5-4F03-A6AD-520A767C7936}"/>
              </a:ext>
            </a:extLst>
          </p:cNvPr>
          <p:cNvSpPr txBox="1"/>
          <p:nvPr/>
        </p:nvSpPr>
        <p:spPr>
          <a:xfrm>
            <a:off x="4289282" y="3430688"/>
            <a:ext cx="1114425" cy="246349"/>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Virtualized I/O</a:t>
            </a:r>
          </a:p>
        </p:txBody>
      </p:sp>
      <p:sp>
        <p:nvSpPr>
          <p:cNvPr id="27" name="TextBox 26">
            <a:extLst>
              <a:ext uri="{FF2B5EF4-FFF2-40B4-BE49-F238E27FC236}">
                <a16:creationId xmlns:a16="http://schemas.microsoft.com/office/drawing/2014/main" id="{EA9DCEB8-1912-4E66-BDA6-D3A36E80CA85}"/>
              </a:ext>
            </a:extLst>
          </p:cNvPr>
          <p:cNvSpPr txBox="1"/>
          <p:nvPr/>
        </p:nvSpPr>
        <p:spPr>
          <a:xfrm>
            <a:off x="4289281" y="3811572"/>
            <a:ext cx="2003599" cy="246349"/>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Hypervisor (in firmware)</a:t>
            </a:r>
          </a:p>
        </p:txBody>
      </p:sp>
      <p:sp>
        <p:nvSpPr>
          <p:cNvPr id="28" name="Rectangle: Rounded Corners 27">
            <a:extLst>
              <a:ext uri="{FF2B5EF4-FFF2-40B4-BE49-F238E27FC236}">
                <a16:creationId xmlns:a16="http://schemas.microsoft.com/office/drawing/2014/main" id="{B53CDA29-8C0E-4E82-BC39-3E84698488CA}"/>
              </a:ext>
            </a:extLst>
          </p:cNvPr>
          <p:cNvSpPr/>
          <p:nvPr/>
        </p:nvSpPr>
        <p:spPr>
          <a:xfrm>
            <a:off x="5530230" y="3409501"/>
            <a:ext cx="2003599" cy="267408"/>
          </a:xfrm>
          <a:prstGeom prst="roundRect">
            <a:avLst/>
          </a:prstGeom>
          <a:solidFill>
            <a:schemeClr val="bg1"/>
          </a:solidFill>
          <a:ln>
            <a:solidFill>
              <a:schemeClr val="tx1"/>
            </a:solidFill>
          </a:ln>
        </p:spPr>
        <p:txBody>
          <a:bodyPr wrap="square" lIns="0" tIns="0" rIns="0" bIns="0" rtlCol="0" anchor="ctr">
            <a:noAutofit/>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1689"/>
                </a:solidFill>
                <a:effectLst/>
                <a:uLnTx/>
                <a:uFillTx/>
                <a:latin typeface="Arial"/>
                <a:ea typeface="+mn-ea"/>
                <a:cs typeface="Arial"/>
              </a:rPr>
              <a:t>VIOS</a:t>
            </a:r>
          </a:p>
        </p:txBody>
      </p:sp>
      <p:sp>
        <p:nvSpPr>
          <p:cNvPr id="29" name="Rectangle: Rounded Corners 28">
            <a:extLst>
              <a:ext uri="{FF2B5EF4-FFF2-40B4-BE49-F238E27FC236}">
                <a16:creationId xmlns:a16="http://schemas.microsoft.com/office/drawing/2014/main" id="{3F17FC97-B7F7-491E-8255-B6EF7566733F}"/>
              </a:ext>
            </a:extLst>
          </p:cNvPr>
          <p:cNvSpPr/>
          <p:nvPr/>
        </p:nvSpPr>
        <p:spPr>
          <a:xfrm>
            <a:off x="6124644" y="3762111"/>
            <a:ext cx="952500" cy="267408"/>
          </a:xfrm>
          <a:prstGeom prst="roundRect">
            <a:avLst/>
          </a:prstGeom>
          <a:solidFill>
            <a:schemeClr val="bg1"/>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1689"/>
              </a:solidFill>
              <a:effectLst/>
              <a:uLnTx/>
              <a:uFillTx/>
              <a:latin typeface="Arial"/>
              <a:ea typeface="+mn-ea"/>
              <a:cs typeface="Arial"/>
            </a:endParaRPr>
          </a:p>
        </p:txBody>
      </p:sp>
      <p:pic>
        <p:nvPicPr>
          <p:cNvPr id="11" name="Picture 10">
            <a:extLst>
              <a:ext uri="{FF2B5EF4-FFF2-40B4-BE49-F238E27FC236}">
                <a16:creationId xmlns:a16="http://schemas.microsoft.com/office/drawing/2014/main" id="{0B2F3804-2022-4CDE-9B80-17CCF220F2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7862" y="3787255"/>
            <a:ext cx="909282" cy="231029"/>
          </a:xfrm>
          <a:prstGeom prst="rect">
            <a:avLst/>
          </a:prstGeom>
        </p:spPr>
      </p:pic>
      <p:sp>
        <p:nvSpPr>
          <p:cNvPr id="32" name="Rectangle: Rounded Corners 31">
            <a:extLst>
              <a:ext uri="{FF2B5EF4-FFF2-40B4-BE49-F238E27FC236}">
                <a16:creationId xmlns:a16="http://schemas.microsoft.com/office/drawing/2014/main" id="{AAAA0BCF-F595-4231-8A88-40CF690BBB3E}"/>
              </a:ext>
            </a:extLst>
          </p:cNvPr>
          <p:cNvSpPr/>
          <p:nvPr/>
        </p:nvSpPr>
        <p:spPr>
          <a:xfrm>
            <a:off x="6691745" y="2150172"/>
            <a:ext cx="1758418" cy="379152"/>
          </a:xfrm>
          <a:prstGeom prst="roundRect">
            <a:avLst/>
          </a:prstGeom>
          <a:solidFill>
            <a:schemeClr val="bg1"/>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1689"/>
              </a:solidFill>
              <a:effectLst/>
              <a:uLnTx/>
              <a:uFillTx/>
              <a:latin typeface="Arial"/>
              <a:ea typeface="+mn-ea"/>
              <a:cs typeface="Arial"/>
            </a:endParaRPr>
          </a:p>
        </p:txBody>
      </p:sp>
      <p:pic>
        <p:nvPicPr>
          <p:cNvPr id="25" name="Picture 24">
            <a:extLst>
              <a:ext uri="{FF2B5EF4-FFF2-40B4-BE49-F238E27FC236}">
                <a16:creationId xmlns:a16="http://schemas.microsoft.com/office/drawing/2014/main" id="{562F4C34-68AA-426F-AFE4-490BE99495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25962" y="2169008"/>
            <a:ext cx="1193501" cy="328725"/>
          </a:xfrm>
          <a:prstGeom prst="rect">
            <a:avLst/>
          </a:prstGeom>
        </p:spPr>
      </p:pic>
      <p:sp>
        <p:nvSpPr>
          <p:cNvPr id="35" name="Rectangle: Rounded Corners 34">
            <a:extLst>
              <a:ext uri="{FF2B5EF4-FFF2-40B4-BE49-F238E27FC236}">
                <a16:creationId xmlns:a16="http://schemas.microsoft.com/office/drawing/2014/main" id="{DC1A634E-EA9E-4990-8240-13F368EDD4D7}"/>
              </a:ext>
            </a:extLst>
          </p:cNvPr>
          <p:cNvSpPr/>
          <p:nvPr/>
        </p:nvSpPr>
        <p:spPr>
          <a:xfrm>
            <a:off x="5765654" y="2150172"/>
            <a:ext cx="660547" cy="363985"/>
          </a:xfrm>
          <a:prstGeom prst="roundRect">
            <a:avLst/>
          </a:prstGeom>
          <a:solidFill>
            <a:schemeClr val="bg1"/>
          </a:solidFill>
          <a:ln>
            <a:solidFill>
              <a:schemeClr val="tx1"/>
            </a:solidFill>
          </a:ln>
        </p:spPr>
        <p:txBody>
          <a:bodyPr wrap="square" lIns="0" tIns="0" rIns="0" bIns="0" rtlCol="0" anchor="ctr">
            <a:noAutofit/>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1689"/>
                </a:solidFill>
                <a:effectLst/>
                <a:uLnTx/>
                <a:uFillTx/>
                <a:latin typeface="Arial"/>
                <a:ea typeface="+mn-ea"/>
                <a:cs typeface="Arial"/>
              </a:rPr>
              <a:t>CMC</a:t>
            </a:r>
          </a:p>
        </p:txBody>
      </p:sp>
      <p:sp>
        <p:nvSpPr>
          <p:cNvPr id="37" name="Rectangle 36">
            <a:extLst>
              <a:ext uri="{FF2B5EF4-FFF2-40B4-BE49-F238E27FC236}">
                <a16:creationId xmlns:a16="http://schemas.microsoft.com/office/drawing/2014/main" id="{0194402E-D880-47B0-9F1C-52C49A3DED04}"/>
              </a:ext>
            </a:extLst>
          </p:cNvPr>
          <p:cNvSpPr/>
          <p:nvPr/>
        </p:nvSpPr>
        <p:spPr>
          <a:xfrm>
            <a:off x="4259514" y="4186222"/>
            <a:ext cx="4343400" cy="447930"/>
          </a:xfrm>
          <a:prstGeom prst="rect">
            <a:avLst/>
          </a:prstGeom>
          <a:solidFill>
            <a:schemeClr val="accent1">
              <a:lumMod val="75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38" name="TextBox 37">
            <a:extLst>
              <a:ext uri="{FF2B5EF4-FFF2-40B4-BE49-F238E27FC236}">
                <a16:creationId xmlns:a16="http://schemas.microsoft.com/office/drawing/2014/main" id="{8660320E-F740-46C1-97DA-971510C1B26B}"/>
              </a:ext>
            </a:extLst>
          </p:cNvPr>
          <p:cNvSpPr txBox="1"/>
          <p:nvPr/>
        </p:nvSpPr>
        <p:spPr>
          <a:xfrm>
            <a:off x="4296691" y="4287076"/>
            <a:ext cx="2395054" cy="246349"/>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EDF0F2"/>
                </a:solidFill>
                <a:effectLst/>
                <a:uLnTx/>
                <a:uFillTx/>
                <a:latin typeface="IBM Plex Sans"/>
                <a:ea typeface="+mn-ea"/>
                <a:cs typeface="+mn-cs"/>
              </a:rPr>
              <a:t>IBM Power10 Enterprise Servers</a:t>
            </a:r>
          </a:p>
        </p:txBody>
      </p:sp>
      <p:sp>
        <p:nvSpPr>
          <p:cNvPr id="39" name="Rectangle 58">
            <a:extLst>
              <a:ext uri="{FF2B5EF4-FFF2-40B4-BE49-F238E27FC236}">
                <a16:creationId xmlns:a16="http://schemas.microsoft.com/office/drawing/2014/main" id="{CB07BAB2-EC73-4590-A9AF-E80EB4130931}"/>
              </a:ext>
            </a:extLst>
          </p:cNvPr>
          <p:cNvSpPr>
            <a:spLocks noGrp="1" noChangeArrowheads="1"/>
          </p:cNvSpPr>
          <p:nvPr>
            <p:ph type="title"/>
          </p:nvPr>
        </p:nvSpPr>
        <p:spPr>
          <a:xfrm>
            <a:off x="383722" y="300266"/>
            <a:ext cx="8760278" cy="457200"/>
          </a:xfrm>
          <a:noFill/>
        </p:spPr>
        <p:txBody>
          <a:bodyPr/>
          <a:lstStyle/>
          <a:p>
            <a:r>
              <a:rPr lang="en-US" altLang="en-US" sz="2400" b="0" dirty="0">
                <a:latin typeface="+mj-lt"/>
              </a:rPr>
              <a:t>Power virtualization stack: Evolving with Power10</a:t>
            </a:r>
          </a:p>
        </p:txBody>
      </p:sp>
      <p:sp>
        <p:nvSpPr>
          <p:cNvPr id="31" name="Rectangle 30">
            <a:extLst>
              <a:ext uri="{FF2B5EF4-FFF2-40B4-BE49-F238E27FC236}">
                <a16:creationId xmlns:a16="http://schemas.microsoft.com/office/drawing/2014/main" id="{AB680D0B-3C6D-4863-97DE-5AD5C8D31521}"/>
              </a:ext>
            </a:extLst>
          </p:cNvPr>
          <p:cNvSpPr/>
          <p:nvPr/>
        </p:nvSpPr>
        <p:spPr>
          <a:xfrm>
            <a:off x="4259163" y="1531767"/>
            <a:ext cx="4343400" cy="460534"/>
          </a:xfrm>
          <a:prstGeom prst="rect">
            <a:avLst/>
          </a:prstGeom>
          <a:solidFill>
            <a:schemeClr val="tx2">
              <a:lumMod val="90000"/>
            </a:schemeClr>
          </a:solidFill>
          <a:ln>
            <a:solidFill>
              <a:schemeClr val="tx1"/>
            </a:solidFill>
          </a:ln>
        </p:spPr>
        <p:txBody>
          <a:bodyPr wrap="square" lIns="0" tIns="0" rIns="0" bIns="0" rtlCol="0" anchor="ctr">
            <a:no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41" name="TextBox 40">
            <a:extLst>
              <a:ext uri="{FF2B5EF4-FFF2-40B4-BE49-F238E27FC236}">
                <a16:creationId xmlns:a16="http://schemas.microsoft.com/office/drawing/2014/main" id="{2E6139AD-CDBC-434C-B8A4-A1D1CE701988}"/>
              </a:ext>
            </a:extLst>
          </p:cNvPr>
          <p:cNvSpPr txBox="1"/>
          <p:nvPr/>
        </p:nvSpPr>
        <p:spPr>
          <a:xfrm>
            <a:off x="4267296" y="1665379"/>
            <a:ext cx="1900566" cy="246349"/>
          </a:xfrm>
          <a:prstGeom prst="rect">
            <a:avLst/>
          </a:prstGeom>
          <a:noFill/>
        </p:spPr>
        <p:txBody>
          <a:bodyPr wrap="square" rtlCol="0">
            <a:spAutoFit/>
          </a:bodyPr>
          <a:lstStyle/>
          <a:p>
            <a:pPr marL="0" marR="0" lvl="0" indent="0" algn="l" defTabSz="685809" rtl="0" eaLnBrk="1" fontAlgn="auto" latinLnBrk="0" hangingPunct="1">
              <a:lnSpc>
                <a:spcPct val="100000"/>
              </a:lnSpc>
              <a:spcBef>
                <a:spcPts val="0"/>
              </a:spcBef>
              <a:spcAft>
                <a:spcPts val="0"/>
              </a:spcAft>
              <a:buClrTx/>
              <a:buSzTx/>
              <a:buFontTx/>
              <a:buNone/>
              <a:tabLst/>
              <a:defRPr/>
            </a:pPr>
            <a:r>
              <a:rPr kumimoji="0" lang="en-US" sz="1001" b="1" i="0" u="none" strike="noStrike" kern="1200" cap="none" spc="0" normalizeH="0" baseline="0" noProof="0" dirty="0">
                <a:ln>
                  <a:noFill/>
                </a:ln>
                <a:solidFill>
                  <a:srgbClr val="000000"/>
                </a:solidFill>
                <a:effectLst/>
                <a:uLnTx/>
                <a:uFillTx/>
                <a:latin typeface="IBM Plex Sans"/>
                <a:ea typeface="+mn-ea"/>
                <a:cs typeface="+mn-cs"/>
              </a:rPr>
              <a:t>Enterprise IT  Automation</a:t>
            </a:r>
          </a:p>
        </p:txBody>
      </p:sp>
      <p:sp>
        <p:nvSpPr>
          <p:cNvPr id="45" name="Rectangle: Rounded Corners 39">
            <a:extLst>
              <a:ext uri="{FF2B5EF4-FFF2-40B4-BE49-F238E27FC236}">
                <a16:creationId xmlns:a16="http://schemas.microsoft.com/office/drawing/2014/main" id="{65DBE3F4-128A-4DBB-BD84-8BCD26FB4C88}"/>
              </a:ext>
            </a:extLst>
          </p:cNvPr>
          <p:cNvSpPr>
            <a:spLocks noChangeArrowheads="1"/>
          </p:cNvSpPr>
          <p:nvPr/>
        </p:nvSpPr>
        <p:spPr bwMode="auto">
          <a:xfrm>
            <a:off x="6042529" y="1613528"/>
            <a:ext cx="1094078" cy="307561"/>
          </a:xfrm>
          <a:prstGeom prst="roundRect">
            <a:avLst>
              <a:gd name="adj" fmla="val 16667"/>
            </a:avLst>
          </a:prstGeom>
          <a:solidFill>
            <a:schemeClr val="bg1"/>
          </a:solidFill>
          <a:ln w="9525">
            <a:solidFill>
              <a:schemeClr val="tx1"/>
            </a:solidFill>
            <a:round/>
            <a:headEnd/>
            <a:tailEnd/>
          </a:ln>
        </p:spPr>
        <p:txBody>
          <a:bodyPr lIns="0" tIns="0" rIns="0" bIns="0" anchor="ct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marL="0" marR="0" lvl="0" indent="0" algn="l" defTabSz="685800" rtl="0" eaLnBrk="0" fontAlgn="base"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1689"/>
                </a:solidFill>
                <a:effectLst/>
                <a:uLnTx/>
                <a:uFillTx/>
                <a:latin typeface="Arial" panose="020B0604020202020204" pitchFamily="34" charset="0"/>
                <a:ea typeface="+mn-ea"/>
                <a:cs typeface="Arial" panose="020B0604020202020204" pitchFamily="34" charset="0"/>
              </a:rPr>
              <a:t>  Ansible</a:t>
            </a:r>
          </a:p>
        </p:txBody>
      </p:sp>
      <p:pic>
        <p:nvPicPr>
          <p:cNvPr id="46" name="Picture 41" descr="A close up of a sign&#10;&#10;Description automatically generated">
            <a:extLst>
              <a:ext uri="{FF2B5EF4-FFF2-40B4-BE49-F238E27FC236}">
                <a16:creationId xmlns:a16="http://schemas.microsoft.com/office/drawing/2014/main" id="{05DC0917-54C9-47DD-8C3F-2F83A0C233B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17677" r="2" b="36620"/>
          <a:stretch>
            <a:fillRect/>
          </a:stretch>
        </p:blipFill>
        <p:spPr bwMode="auto">
          <a:xfrm>
            <a:off x="6782075" y="1692380"/>
            <a:ext cx="267891" cy="15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9" descr="Icon&#10;&#10;Description automatically generated">
            <a:extLst>
              <a:ext uri="{FF2B5EF4-FFF2-40B4-BE49-F238E27FC236}">
                <a16:creationId xmlns:a16="http://schemas.microsoft.com/office/drawing/2014/main" id="{441D8820-8E5A-434B-B032-066F940E6412}"/>
              </a:ext>
            </a:extLst>
          </p:cNvPr>
          <p:cNvPicPr>
            <a:picLocks noChangeAspect="1"/>
          </p:cNvPicPr>
          <p:nvPr/>
        </p:nvPicPr>
        <p:blipFill>
          <a:blip r:embed="rId6"/>
          <a:stretch>
            <a:fillRect/>
          </a:stretch>
        </p:blipFill>
        <p:spPr>
          <a:xfrm>
            <a:off x="8176299" y="201169"/>
            <a:ext cx="678375" cy="713232"/>
          </a:xfrm>
          <a:prstGeom prst="rect">
            <a:avLst/>
          </a:prstGeom>
          <a:noFill/>
        </p:spPr>
      </p:pic>
      <p:pic>
        <p:nvPicPr>
          <p:cNvPr id="33" name="Picture 32" descr="Icon&#10;&#10;Description automatically generated">
            <a:extLst>
              <a:ext uri="{FF2B5EF4-FFF2-40B4-BE49-F238E27FC236}">
                <a16:creationId xmlns:a16="http://schemas.microsoft.com/office/drawing/2014/main" id="{D38E56A7-0A10-4151-BAE7-0A53D358D5C3}"/>
              </a:ext>
            </a:extLst>
          </p:cNvPr>
          <p:cNvPicPr>
            <a:picLocks noChangeAspect="1"/>
          </p:cNvPicPr>
          <p:nvPr/>
        </p:nvPicPr>
        <p:blipFill>
          <a:blip r:embed="rId6"/>
          <a:stretch>
            <a:fillRect/>
          </a:stretch>
        </p:blipFill>
        <p:spPr>
          <a:xfrm>
            <a:off x="6441931" y="4241022"/>
            <a:ext cx="327919" cy="344769"/>
          </a:xfrm>
          <a:prstGeom prst="rect">
            <a:avLst/>
          </a:prstGeom>
          <a:noFill/>
        </p:spPr>
      </p:pic>
    </p:spTree>
    <p:extLst>
      <p:ext uri="{BB962C8B-B14F-4D97-AF65-F5344CB8AC3E}">
        <p14:creationId xmlns:p14="http://schemas.microsoft.com/office/powerpoint/2010/main" val="19551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4">
            <a:extLst>
              <a:ext uri="{FF2B5EF4-FFF2-40B4-BE49-F238E27FC236}">
                <a16:creationId xmlns:a16="http://schemas.microsoft.com/office/drawing/2014/main" id="{9A80D201-B552-497F-A611-8331754693F0}"/>
              </a:ext>
            </a:extLst>
          </p:cNvPr>
          <p:cNvSpPr>
            <a:spLocks noGrp="1" noChangeArrowheads="1"/>
          </p:cNvSpPr>
          <p:nvPr>
            <p:ph type="title"/>
          </p:nvPr>
        </p:nvSpPr>
        <p:spPr>
          <a:xfrm>
            <a:off x="308968" y="256353"/>
            <a:ext cx="8376729" cy="372665"/>
          </a:xfrm>
        </p:spPr>
        <p:txBody>
          <a:bodyPr/>
          <a:lstStyle/>
          <a:p>
            <a:r>
              <a:rPr lang="en-US" dirty="0" err="1">
                <a:solidFill>
                  <a:schemeClr val="bg1">
                    <a:lumMod val="75000"/>
                    <a:lumOff val="25000"/>
                  </a:schemeClr>
                </a:solidFill>
                <a:latin typeface="+mj-lt"/>
              </a:rPr>
              <a:t>PowerVC</a:t>
            </a:r>
            <a:r>
              <a:rPr lang="en-US" dirty="0">
                <a:solidFill>
                  <a:schemeClr val="bg1">
                    <a:lumMod val="75000"/>
                    <a:lumOff val="25000"/>
                  </a:schemeClr>
                </a:solidFill>
                <a:latin typeface="+mj-lt"/>
              </a:rPr>
              <a:t>: Complete lifecycle management for VMs</a:t>
            </a:r>
            <a:endParaRPr lang="en-US" altLang="en-US" dirty="0">
              <a:solidFill>
                <a:schemeClr val="bg1">
                  <a:lumMod val="75000"/>
                  <a:lumOff val="25000"/>
                </a:schemeClr>
              </a:solidFill>
              <a:latin typeface="+mj-lt"/>
            </a:endParaRPr>
          </a:p>
        </p:txBody>
      </p:sp>
      <p:sp>
        <p:nvSpPr>
          <p:cNvPr id="3" name="Content Placeholder 2">
            <a:extLst>
              <a:ext uri="{FF2B5EF4-FFF2-40B4-BE49-F238E27FC236}">
                <a16:creationId xmlns:a16="http://schemas.microsoft.com/office/drawing/2014/main" id="{DA737CD1-61CA-4283-AEA7-75E73D6CDC6B}"/>
              </a:ext>
            </a:extLst>
          </p:cNvPr>
          <p:cNvSpPr>
            <a:spLocks noGrp="1"/>
          </p:cNvSpPr>
          <p:nvPr>
            <p:ph idx="1"/>
          </p:nvPr>
        </p:nvSpPr>
        <p:spPr>
          <a:xfrm>
            <a:off x="308968" y="851736"/>
            <a:ext cx="2691407" cy="1174955"/>
          </a:xfrm>
        </p:spPr>
        <p:txBody>
          <a:bodyPr/>
          <a:lstStyle/>
          <a:p>
            <a:r>
              <a:rPr lang="en-US" b="1" kern="0" dirty="0" err="1"/>
              <a:t>PowerVC</a:t>
            </a:r>
            <a:r>
              <a:rPr lang="en-US" b="1" kern="0" dirty="0"/>
              <a:t> </a:t>
            </a:r>
            <a:r>
              <a:rPr lang="en-US" kern="0" dirty="0"/>
              <a:t>provides comprehensive virtualization and private cloud management for Power servers and integration with multi-cloud managers</a:t>
            </a:r>
          </a:p>
          <a:p>
            <a:endParaRPr lang="en-US" dirty="0"/>
          </a:p>
        </p:txBody>
      </p:sp>
      <p:pic>
        <p:nvPicPr>
          <p:cNvPr id="20484" name="Picture 4" descr="Image result for ibm powervc 1.4">
            <a:extLst>
              <a:ext uri="{FF2B5EF4-FFF2-40B4-BE49-F238E27FC236}">
                <a16:creationId xmlns:a16="http://schemas.microsoft.com/office/drawing/2014/main" id="{3D50B98E-C189-407F-9780-35E140359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807" y="934564"/>
            <a:ext cx="5381225" cy="2184254"/>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https://developer.ibm.com/powervc/wp-content/uploads/sites/110/2017/10/PowerVC_SDI_Hosts.png">
            <a:extLst>
              <a:ext uri="{FF2B5EF4-FFF2-40B4-BE49-F238E27FC236}">
                <a16:creationId xmlns:a16="http://schemas.microsoft.com/office/drawing/2014/main" id="{4F5ADDD6-57EC-4E5E-A44D-E5CD59869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68" y="2360938"/>
            <a:ext cx="4325816" cy="2477138"/>
          </a:xfrm>
          <a:prstGeom prst="rect">
            <a:avLst/>
          </a:prstGeom>
          <a:noFill/>
          <a:extLst>
            <a:ext uri="{909E8E84-426E-40DD-AFC4-6F175D3DCCD1}">
              <a14:hiddenFill xmlns:a14="http://schemas.microsoft.com/office/drawing/2010/main">
                <a:solidFill>
                  <a:srgbClr val="FFFFFF"/>
                </a:solidFill>
              </a14:hiddenFill>
            </a:ext>
          </a:extLst>
        </p:spPr>
      </p:pic>
      <p:pic>
        <p:nvPicPr>
          <p:cNvPr id="17" name="Content Placeholder 2">
            <a:extLst>
              <a:ext uri="{FF2B5EF4-FFF2-40B4-BE49-F238E27FC236}">
                <a16:creationId xmlns:a16="http://schemas.microsoft.com/office/drawing/2014/main" id="{32BB187B-F551-48EF-8EE7-1D2DD22F68E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5880" y="1969424"/>
            <a:ext cx="4569816" cy="2857057"/>
          </a:xfrm>
          <a:prstGeom prst="rect">
            <a:avLst/>
          </a:prstGeom>
          <a:effectLst>
            <a:outerShdw blurRad="177800" sx="102000" sy="102000" algn="ctr" rotWithShape="0">
              <a:prstClr val="black">
                <a:alpha val="40000"/>
              </a:prstClr>
            </a:outerShdw>
          </a:effectLst>
        </p:spPr>
      </p:pic>
      <p:sp>
        <p:nvSpPr>
          <p:cNvPr id="2" name="Slide Number Placeholder 1">
            <a:extLst>
              <a:ext uri="{FF2B5EF4-FFF2-40B4-BE49-F238E27FC236}">
                <a16:creationId xmlns:a16="http://schemas.microsoft.com/office/drawing/2014/main" id="{CFD2ADF9-7976-479D-B65E-397F2893AEE8}"/>
              </a:ext>
            </a:extLst>
          </p:cNvPr>
          <p:cNvSpPr>
            <a:spLocks noGrp="1"/>
          </p:cNvSpPr>
          <p:nvPr>
            <p:ph type="sldNum" sz="quarter" idx="10"/>
          </p:nvPr>
        </p:nvSpPr>
        <p:spPr bwMode="gray">
          <a:xfrm>
            <a:off x="256098" y="6652809"/>
            <a:ext cx="4820133" cy="1829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US"/>
            </a:defPPr>
            <a:lvl1pPr algn="l" rtl="0" eaLnBrk="1" fontAlgn="base" hangingPunct="1">
              <a:spcBef>
                <a:spcPct val="0"/>
              </a:spcBef>
              <a:spcAft>
                <a:spcPct val="0"/>
              </a:spcAft>
              <a:buFontTx/>
              <a:buNone/>
              <a:defRPr sz="900" kern="1200">
                <a:solidFill>
                  <a:schemeClr val="tx1"/>
                </a:solidFill>
                <a:latin typeface="IBM Plex Sans"/>
                <a:ea typeface="Verdana" panose="020B0604030504040204" pitchFamily="34" charset="0"/>
                <a:cs typeface="IBM Plex San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r>
              <a:rPr lang="en-US"/>
              <a:t>IBM Systems Technical University  © Copyright IBM Corporation 2019</a:t>
            </a:r>
            <a:endParaRPr lang="en-US" sz="675" dirty="0">
              <a:solidFill>
                <a:srgbClr val="000000"/>
              </a:solidFill>
              <a:latin typeface="IBM Plex Sans"/>
              <a:ea typeface="Verdana" panose="020B0604030504040204" pitchFamily="34" charset="0"/>
            </a:endParaRPr>
          </a:p>
        </p:txBody>
      </p:sp>
      <p:pic>
        <p:nvPicPr>
          <p:cNvPr id="9" name="Picture 8" descr="Icon&#10;&#10;Description automatically generated">
            <a:extLst>
              <a:ext uri="{FF2B5EF4-FFF2-40B4-BE49-F238E27FC236}">
                <a16:creationId xmlns:a16="http://schemas.microsoft.com/office/drawing/2014/main" id="{CD42717B-072A-4E0C-B1F7-149EC596B3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extLst>
      <p:ext uri="{BB962C8B-B14F-4D97-AF65-F5344CB8AC3E}">
        <p14:creationId xmlns:p14="http://schemas.microsoft.com/office/powerpoint/2010/main" val="383138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4">
            <a:extLst>
              <a:ext uri="{FF2B5EF4-FFF2-40B4-BE49-F238E27FC236}">
                <a16:creationId xmlns:a16="http://schemas.microsoft.com/office/drawing/2014/main" id="{9A80D201-B552-497F-A611-8331754693F0}"/>
              </a:ext>
            </a:extLst>
          </p:cNvPr>
          <p:cNvSpPr>
            <a:spLocks noGrp="1" noChangeArrowheads="1"/>
          </p:cNvSpPr>
          <p:nvPr>
            <p:ph type="title"/>
          </p:nvPr>
        </p:nvSpPr>
        <p:spPr>
          <a:xfrm>
            <a:off x="308968" y="256353"/>
            <a:ext cx="8376729" cy="372665"/>
          </a:xfrm>
        </p:spPr>
        <p:txBody>
          <a:bodyPr/>
          <a:lstStyle/>
          <a:p>
            <a:r>
              <a:rPr lang="en-US" altLang="en-US" dirty="0" err="1">
                <a:solidFill>
                  <a:schemeClr val="bg1">
                    <a:lumMod val="75000"/>
                    <a:lumOff val="25000"/>
                  </a:schemeClr>
                </a:solidFill>
              </a:rPr>
              <a:t>PowerVC</a:t>
            </a:r>
            <a:r>
              <a:rPr lang="en-US" altLang="en-US" dirty="0">
                <a:solidFill>
                  <a:schemeClr val="bg1">
                    <a:lumMod val="75000"/>
                    <a:lumOff val="25000"/>
                  </a:schemeClr>
                </a:solidFill>
              </a:rPr>
              <a:t> for Private Cloud: Self-service portal</a:t>
            </a:r>
          </a:p>
        </p:txBody>
      </p:sp>
      <p:sp>
        <p:nvSpPr>
          <p:cNvPr id="3" name="Content Placeholder 2">
            <a:extLst>
              <a:ext uri="{FF2B5EF4-FFF2-40B4-BE49-F238E27FC236}">
                <a16:creationId xmlns:a16="http://schemas.microsoft.com/office/drawing/2014/main" id="{DA737CD1-61CA-4283-AEA7-75E73D6CDC6B}"/>
              </a:ext>
            </a:extLst>
          </p:cNvPr>
          <p:cNvSpPr>
            <a:spLocks noGrp="1"/>
          </p:cNvSpPr>
          <p:nvPr>
            <p:ph idx="1"/>
          </p:nvPr>
        </p:nvSpPr>
        <p:spPr>
          <a:xfrm>
            <a:off x="403134" y="829246"/>
            <a:ext cx="8046274" cy="603900"/>
          </a:xfrm>
        </p:spPr>
        <p:txBody>
          <a:bodyPr/>
          <a:lstStyle/>
          <a:p>
            <a:pPr>
              <a:defRPr/>
            </a:pPr>
            <a:r>
              <a:rPr lang="en-US" b="1" dirty="0" err="1">
                <a:ea typeface="Rockwell" charset="0"/>
                <a:cs typeface="Rockwell" charset="0"/>
              </a:rPr>
              <a:t>PowerVC</a:t>
            </a:r>
            <a:r>
              <a:rPr lang="en-US" b="1" dirty="0">
                <a:ea typeface="Rockwell" charset="0"/>
                <a:cs typeface="Rockwell" charset="0"/>
              </a:rPr>
              <a:t> for Private Cloud </a:t>
            </a:r>
            <a:r>
              <a:rPr lang="en-US" dirty="0">
                <a:ea typeface="Rockwell" charset="0"/>
                <a:cs typeface="Rockwell" charset="0"/>
              </a:rPr>
              <a:t>provides a simplified user experience for developers or other Power private cloud users requiring self-service VM provisioning and management</a:t>
            </a:r>
            <a:endParaRPr lang="en-US" sz="1200" dirty="0">
              <a:ea typeface="Rockwell" charset="0"/>
              <a:cs typeface="Rockwell" charset="0"/>
            </a:endParaRPr>
          </a:p>
          <a:p>
            <a:endParaRPr lang="en-US" dirty="0"/>
          </a:p>
        </p:txBody>
      </p:sp>
      <p:pic>
        <p:nvPicPr>
          <p:cNvPr id="33794" name="Picture 2" descr="Image result for ibm powervc 1.4 cloud user interface">
            <a:extLst>
              <a:ext uri="{FF2B5EF4-FFF2-40B4-BE49-F238E27FC236}">
                <a16:creationId xmlns:a16="http://schemas.microsoft.com/office/drawing/2014/main" id="{29A0A61A-C5D5-4D06-8C3A-181B04FEF0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8131" y="1697977"/>
            <a:ext cx="5407270" cy="262571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6774F62D-BD3D-4DE7-B294-1F5C878D945F}"/>
              </a:ext>
            </a:extLst>
          </p:cNvPr>
          <p:cNvSpPr txBox="1">
            <a:spLocks/>
          </p:cNvSpPr>
          <p:nvPr/>
        </p:nvSpPr>
        <p:spPr>
          <a:xfrm>
            <a:off x="403136" y="1659752"/>
            <a:ext cx="2821328" cy="2746608"/>
          </a:xfrm>
          <a:prstGeom prst="rect">
            <a:avLst/>
          </a:prstGeom>
        </p:spPr>
        <p:txBody>
          <a:bodyPr vert="horz" lIns="0" tIns="0" rIns="0" bIns="0" rtlCol="0">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900" fontAlgn="base">
              <a:spcBef>
                <a:spcPts val="825"/>
              </a:spcBef>
              <a:spcAft>
                <a:spcPct val="0"/>
              </a:spcAft>
              <a:defRPr/>
            </a:pPr>
            <a:r>
              <a:rPr lang="en-US" dirty="0">
                <a:solidFill>
                  <a:schemeClr val="bg1"/>
                </a:solidFill>
                <a:latin typeface="Arial"/>
                <a:ea typeface="Rockwell" charset="0"/>
                <a:cs typeface="Rockwell" charset="0"/>
              </a:rPr>
              <a:t>The </a:t>
            </a:r>
            <a:r>
              <a:rPr lang="en-US" dirty="0" err="1">
                <a:solidFill>
                  <a:schemeClr val="bg1"/>
                </a:solidFill>
                <a:latin typeface="Arial"/>
                <a:ea typeface="Rockwell" charset="0"/>
                <a:cs typeface="Rockwell" charset="0"/>
              </a:rPr>
              <a:t>PowerVC</a:t>
            </a:r>
            <a:r>
              <a:rPr lang="en-US" dirty="0">
                <a:solidFill>
                  <a:schemeClr val="bg1"/>
                </a:solidFill>
                <a:latin typeface="Arial"/>
                <a:ea typeface="Rockwell" charset="0"/>
                <a:cs typeface="Rockwell" charset="0"/>
              </a:rPr>
              <a:t> for Private Cloud self-service portal provides cloud users with capabilities that include:</a:t>
            </a:r>
          </a:p>
          <a:p>
            <a:pPr marL="285743" indent="-285743" defTabSz="342900" fontAlgn="base">
              <a:spcBef>
                <a:spcPts val="825"/>
              </a:spcBef>
              <a:spcAft>
                <a:spcPct val="0"/>
              </a:spcAft>
              <a:buFont typeface="Arial" panose="020B0604020202020204" pitchFamily="34" charset="0"/>
              <a:buChar char="•"/>
              <a:defRPr/>
            </a:pPr>
            <a:r>
              <a:rPr lang="en-US" dirty="0">
                <a:solidFill>
                  <a:schemeClr val="bg1"/>
                </a:solidFill>
                <a:latin typeface="Arial"/>
              </a:rPr>
              <a:t>One-click deploy templates</a:t>
            </a:r>
          </a:p>
          <a:p>
            <a:pPr marL="285743" indent="-285743" defTabSz="342900" fontAlgn="base">
              <a:spcBef>
                <a:spcPts val="825"/>
              </a:spcBef>
              <a:spcAft>
                <a:spcPct val="0"/>
              </a:spcAft>
              <a:buFont typeface="Arial" panose="020B0604020202020204" pitchFamily="34" charset="0"/>
              <a:buChar char="•"/>
              <a:defRPr/>
            </a:pPr>
            <a:r>
              <a:rPr lang="en-US" dirty="0">
                <a:solidFill>
                  <a:schemeClr val="bg1"/>
                </a:solidFill>
                <a:latin typeface="Arial"/>
              </a:rPr>
              <a:t>Approvals and expirations</a:t>
            </a:r>
          </a:p>
          <a:p>
            <a:pPr marL="285743" indent="-285743" defTabSz="342900" fontAlgn="base">
              <a:spcBef>
                <a:spcPts val="825"/>
              </a:spcBef>
              <a:spcAft>
                <a:spcPct val="0"/>
              </a:spcAft>
              <a:buFont typeface="Arial" panose="020B0604020202020204" pitchFamily="34" charset="0"/>
              <a:buChar char="•"/>
              <a:defRPr/>
            </a:pPr>
            <a:r>
              <a:rPr lang="en-US" dirty="0">
                <a:solidFill>
                  <a:schemeClr val="bg1"/>
                </a:solidFill>
                <a:latin typeface="Arial"/>
              </a:rPr>
              <a:t>Role-based access control</a:t>
            </a:r>
          </a:p>
          <a:p>
            <a:pPr marL="285743" indent="-285743" defTabSz="342900" fontAlgn="base">
              <a:spcBef>
                <a:spcPts val="825"/>
              </a:spcBef>
              <a:spcAft>
                <a:spcPct val="0"/>
              </a:spcAft>
              <a:buFont typeface="Arial" panose="020B0604020202020204" pitchFamily="34" charset="0"/>
              <a:buChar char="•"/>
              <a:defRPr/>
            </a:pPr>
            <a:r>
              <a:rPr lang="en-US" dirty="0">
                <a:solidFill>
                  <a:schemeClr val="bg1"/>
                </a:solidFill>
                <a:latin typeface="Arial"/>
              </a:rPr>
              <a:t>Project-based resource isolation</a:t>
            </a:r>
            <a:br>
              <a:rPr lang="en-US" dirty="0">
                <a:solidFill>
                  <a:schemeClr val="bg1"/>
                </a:solidFill>
                <a:latin typeface="Arial"/>
              </a:rPr>
            </a:br>
            <a:r>
              <a:rPr lang="en-US" dirty="0">
                <a:solidFill>
                  <a:schemeClr val="bg1"/>
                </a:solidFill>
                <a:latin typeface="Arial"/>
              </a:rPr>
              <a:t>(multi-tenancy)</a:t>
            </a:r>
          </a:p>
          <a:p>
            <a:pPr marL="285743" indent="-285743" defTabSz="342900" fontAlgn="base">
              <a:spcBef>
                <a:spcPts val="825"/>
              </a:spcBef>
              <a:spcAft>
                <a:spcPct val="0"/>
              </a:spcAft>
              <a:buFont typeface="Arial" panose="020B0604020202020204" pitchFamily="34" charset="0"/>
              <a:buChar char="•"/>
              <a:defRPr/>
            </a:pPr>
            <a:r>
              <a:rPr lang="en-US" dirty="0">
                <a:solidFill>
                  <a:schemeClr val="bg1"/>
                </a:solidFill>
                <a:latin typeface="Arial"/>
              </a:rPr>
              <a:t>Metering and e-mail notifications</a:t>
            </a:r>
          </a:p>
          <a:p>
            <a:pPr defTabSz="342900" fontAlgn="base">
              <a:spcBef>
                <a:spcPts val="825"/>
              </a:spcBef>
              <a:spcAft>
                <a:spcPct val="0"/>
              </a:spcAft>
              <a:defRPr/>
            </a:pPr>
            <a:endParaRPr lang="en-US" sz="1200" dirty="0">
              <a:solidFill>
                <a:schemeClr val="bg1"/>
              </a:solidFill>
              <a:latin typeface="Arial"/>
              <a:ea typeface="Rockwell" charset="0"/>
              <a:cs typeface="Rockwell" charset="0"/>
            </a:endParaRPr>
          </a:p>
          <a:p>
            <a:pPr defTabSz="342900" fontAlgn="base">
              <a:spcBef>
                <a:spcPts val="825"/>
              </a:spcBef>
              <a:spcAft>
                <a:spcPct val="0"/>
              </a:spcAft>
              <a:defRPr/>
            </a:pPr>
            <a:endParaRPr lang="en-US" dirty="0">
              <a:solidFill>
                <a:srgbClr val="000000"/>
              </a:solidFill>
              <a:latin typeface="Arial"/>
            </a:endParaRPr>
          </a:p>
        </p:txBody>
      </p:sp>
      <p:sp>
        <p:nvSpPr>
          <p:cNvPr id="2" name="Slide Number Placeholder 1">
            <a:extLst>
              <a:ext uri="{FF2B5EF4-FFF2-40B4-BE49-F238E27FC236}">
                <a16:creationId xmlns:a16="http://schemas.microsoft.com/office/drawing/2014/main" id="{61ED6185-1D4C-4124-951B-E3910418AE3F}"/>
              </a:ext>
            </a:extLst>
          </p:cNvPr>
          <p:cNvSpPr>
            <a:spLocks noGrp="1"/>
          </p:cNvSpPr>
          <p:nvPr>
            <p:ph type="sldNum" sz="quarter" idx="10"/>
          </p:nvPr>
        </p:nvSpPr>
        <p:spPr bwMode="gray">
          <a:xfrm>
            <a:off x="256098" y="6652809"/>
            <a:ext cx="4820133" cy="1829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US"/>
            </a:defPPr>
            <a:lvl1pPr algn="l" rtl="0" eaLnBrk="1" fontAlgn="base" hangingPunct="1">
              <a:spcBef>
                <a:spcPct val="0"/>
              </a:spcBef>
              <a:spcAft>
                <a:spcPct val="0"/>
              </a:spcAft>
              <a:buFontTx/>
              <a:buNone/>
              <a:defRPr sz="900" kern="1200">
                <a:solidFill>
                  <a:schemeClr val="tx1"/>
                </a:solidFill>
                <a:latin typeface="IBM Plex Sans"/>
                <a:ea typeface="Verdana" panose="020B0604030504040204" pitchFamily="34" charset="0"/>
                <a:cs typeface="IBM Plex San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r>
              <a:rPr lang="en-US"/>
              <a:t>IBM Systems Technical University  © Copyright IBM Corporation 2019</a:t>
            </a:r>
            <a:endParaRPr lang="en-US" sz="675" dirty="0">
              <a:solidFill>
                <a:srgbClr val="000000"/>
              </a:solidFill>
              <a:latin typeface="IBM Plex Sans"/>
              <a:ea typeface="Verdana" panose="020B0604030504040204" pitchFamily="34" charset="0"/>
            </a:endParaRPr>
          </a:p>
        </p:txBody>
      </p:sp>
      <p:pic>
        <p:nvPicPr>
          <p:cNvPr id="8" name="Picture 7" descr="Icon&#10;&#10;Description automatically generated">
            <a:extLst>
              <a:ext uri="{FF2B5EF4-FFF2-40B4-BE49-F238E27FC236}">
                <a16:creationId xmlns:a16="http://schemas.microsoft.com/office/drawing/2014/main" id="{5B88C95D-EEEF-49A2-AE31-FB4F09D376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76301" y="201169"/>
            <a:ext cx="678375" cy="713232"/>
          </a:xfrm>
          <a:prstGeom prst="rect">
            <a:avLst/>
          </a:prstGeom>
          <a:noFill/>
        </p:spPr>
      </p:pic>
    </p:spTree>
    <p:extLst>
      <p:ext uri="{BB962C8B-B14F-4D97-AF65-F5344CB8AC3E}">
        <p14:creationId xmlns:p14="http://schemas.microsoft.com/office/powerpoint/2010/main" val="214084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err="1"/>
              <a:t>PowerVC</a:t>
            </a:r>
            <a:r>
              <a:rPr lang="en-US" dirty="0"/>
              <a:t> 2.0.3</a:t>
            </a:r>
          </a:p>
        </p:txBody>
      </p:sp>
      <p:sp>
        <p:nvSpPr>
          <p:cNvPr id="3" name="Text Placeholder 2">
            <a:extLst>
              <a:ext uri="{FF2B5EF4-FFF2-40B4-BE49-F238E27FC236}">
                <a16:creationId xmlns:a16="http://schemas.microsoft.com/office/drawing/2014/main" id="{F18EDC02-BF0B-0444-9614-829A65FAB66F}"/>
              </a:ext>
            </a:extLst>
          </p:cNvPr>
          <p:cNvSpPr>
            <a:spLocks noGrp="1"/>
          </p:cNvSpPr>
          <p:nvPr>
            <p:ph type="body" sz="quarter" idx="12"/>
          </p:nvPr>
        </p:nvSpPr>
        <p:spPr/>
        <p:txBody>
          <a:bodyPr/>
          <a:lstStyle/>
          <a:p>
            <a:endParaRPr lang="en-US" dirty="0"/>
          </a:p>
        </p:txBody>
      </p:sp>
      <p:sp>
        <p:nvSpPr>
          <p:cNvPr id="10" name="Text Placeholder"/>
          <p:cNvSpPr txBox="1">
            <a:spLocks/>
          </p:cNvSpPr>
          <p:nvPr/>
        </p:nvSpPr>
        <p:spPr>
          <a:xfrm>
            <a:off x="219455" y="790575"/>
            <a:ext cx="4286627" cy="3705225"/>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800" dirty="0"/>
              <a:t>New features and enhancements</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Scale </a:t>
            </a:r>
            <a:r>
              <a:rPr lang="en-US" dirty="0" err="1">
                <a:latin typeface="IBM Plex Sans" panose="020B0503050203000203" pitchFamily="34" charset="0"/>
              </a:rPr>
              <a:t>PowerVC</a:t>
            </a:r>
            <a:r>
              <a:rPr lang="en-US" dirty="0">
                <a:latin typeface="IBM Plex Sans" panose="020B0503050203000203" pitchFamily="34" charset="0"/>
              </a:rPr>
              <a:t> manager up to 5-node cluster</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Backup and restore for multi-node management</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Scheduled tasks for self-service users</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UI performance and design enhancements</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Support for registration when endpoint is down</a:t>
            </a:r>
          </a:p>
          <a:p>
            <a:pPr marL="285750" indent="-285750" defTabSz="277200">
              <a:lnSpc>
                <a:spcPct val="150000"/>
              </a:lnSpc>
              <a:spcAft>
                <a:spcPts val="364"/>
              </a:spcAft>
              <a:buFont typeface="Arial" panose="020B0604020202020204" pitchFamily="34" charset="0"/>
              <a:buChar char="•"/>
              <a:defRPr/>
            </a:pPr>
            <a:r>
              <a:rPr lang="en-US" dirty="0">
                <a:latin typeface="IBM Plex Sans" panose="020B0503050203000203" pitchFamily="34" charset="0"/>
              </a:rPr>
              <a:t>Update managed endpoint IP or VIP address</a:t>
            </a:r>
          </a:p>
        </p:txBody>
      </p:sp>
      <p:sp>
        <p:nvSpPr>
          <p:cNvPr id="47" name="Rectangle">
            <a:extLst>
              <a:ext uri="{C183D7F6-B498-43B3-948B-1728B52AA6E4}">
                <adec:decorative xmlns:adec="http://schemas.microsoft.com/office/drawing/2017/decorative" val="1"/>
              </a:ext>
            </a:extLst>
          </p:cNvPr>
          <p:cNvSpPr/>
          <p:nvPr/>
        </p:nvSpPr>
        <p:spPr>
          <a:xfrm>
            <a:off x="4572000" y="18106"/>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cs typeface="Arial"/>
            </a:endParaRPr>
          </a:p>
        </p:txBody>
      </p:sp>
      <p:pic>
        <p:nvPicPr>
          <p:cNvPr id="55" name="Picture 54" descr="Icon&#10;&#10;Description automatically generated">
            <a:extLst>
              <a:ext uri="{FF2B5EF4-FFF2-40B4-BE49-F238E27FC236}">
                <a16:creationId xmlns:a16="http://schemas.microsoft.com/office/drawing/2014/main" id="{9D909B38-D2A9-429F-9318-20CB8AD5BD56}"/>
              </a:ext>
            </a:extLst>
          </p:cNvPr>
          <p:cNvPicPr>
            <a:picLocks noChangeAspect="1"/>
          </p:cNvPicPr>
          <p:nvPr/>
        </p:nvPicPr>
        <p:blipFill>
          <a:blip r:embed="rId3"/>
          <a:stretch>
            <a:fillRect/>
          </a:stretch>
        </p:blipFill>
        <p:spPr>
          <a:xfrm>
            <a:off x="8171108" y="201169"/>
            <a:ext cx="678375" cy="713232"/>
          </a:xfrm>
          <a:prstGeom prst="rect">
            <a:avLst/>
          </a:prstGeom>
          <a:noFill/>
        </p:spPr>
      </p:pic>
      <p:pic>
        <p:nvPicPr>
          <p:cNvPr id="8" name="Picture 7">
            <a:extLst>
              <a:ext uri="{FF2B5EF4-FFF2-40B4-BE49-F238E27FC236}">
                <a16:creationId xmlns:a16="http://schemas.microsoft.com/office/drawing/2014/main" id="{E301BA38-F584-4ABC-BE90-A6BF41E235BC}"/>
              </a:ext>
            </a:extLst>
          </p:cNvPr>
          <p:cNvPicPr>
            <a:picLocks noChangeAspect="1"/>
          </p:cNvPicPr>
          <p:nvPr/>
        </p:nvPicPr>
        <p:blipFill>
          <a:blip r:embed="rId4"/>
          <a:stretch>
            <a:fillRect/>
          </a:stretch>
        </p:blipFill>
        <p:spPr>
          <a:xfrm>
            <a:off x="4867275" y="1409023"/>
            <a:ext cx="4000500" cy="3440674"/>
          </a:xfrm>
          <a:prstGeom prst="rect">
            <a:avLst/>
          </a:prstGeom>
        </p:spPr>
      </p:pic>
    </p:spTree>
    <p:extLst>
      <p:ext uri="{BB962C8B-B14F-4D97-AF65-F5344CB8AC3E}">
        <p14:creationId xmlns:p14="http://schemas.microsoft.com/office/powerpoint/2010/main" val="121947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Title 1">
            <a:extLst>
              <a:ext uri="{FF2B5EF4-FFF2-40B4-BE49-F238E27FC236}">
                <a16:creationId xmlns:a16="http://schemas.microsoft.com/office/drawing/2014/main" id="{D2CCE5D4-4359-4D6C-915B-051DCEFB2460}"/>
              </a:ext>
            </a:extLst>
          </p:cNvPr>
          <p:cNvSpPr>
            <a:spLocks noGrp="1" noChangeArrowheads="1"/>
          </p:cNvSpPr>
          <p:nvPr>
            <p:ph type="title"/>
          </p:nvPr>
        </p:nvSpPr>
        <p:spPr>
          <a:xfrm>
            <a:off x="328613" y="219075"/>
            <a:ext cx="8686800" cy="332185"/>
          </a:xfrm>
        </p:spPr>
        <p:txBody>
          <a:bodyPr/>
          <a:lstStyle/>
          <a:p>
            <a:r>
              <a:rPr lang="en-US" altLang="en-US" dirty="0" err="1"/>
              <a:t>PowerVC</a:t>
            </a:r>
            <a:r>
              <a:rPr lang="en-US" altLang="en-US" dirty="0"/>
              <a:t> Trial Download</a:t>
            </a:r>
          </a:p>
        </p:txBody>
      </p:sp>
      <p:pic>
        <p:nvPicPr>
          <p:cNvPr id="68614" name="Picture 5">
            <a:extLst>
              <a:ext uri="{FF2B5EF4-FFF2-40B4-BE49-F238E27FC236}">
                <a16:creationId xmlns:a16="http://schemas.microsoft.com/office/drawing/2014/main" id="{AB5583B2-4876-4D30-9D07-423E49C33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2425" y="82154"/>
            <a:ext cx="10429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Content Placeholder 2">
            <a:extLst>
              <a:ext uri="{FF2B5EF4-FFF2-40B4-BE49-F238E27FC236}">
                <a16:creationId xmlns:a16="http://schemas.microsoft.com/office/drawing/2014/main" id="{47526377-C45E-4656-954C-E6D4C1AA5B48}"/>
              </a:ext>
            </a:extLst>
          </p:cNvPr>
          <p:cNvSpPr txBox="1">
            <a:spLocks noChangeArrowheads="1"/>
          </p:cNvSpPr>
          <p:nvPr/>
        </p:nvSpPr>
        <p:spPr bwMode="auto">
          <a:xfrm>
            <a:off x="328612" y="755182"/>
            <a:ext cx="7498032" cy="106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30188" indent="-230188" algn="l" rtl="0" eaLnBrk="0" fontAlgn="base" hangingPunct="0">
              <a:spcBef>
                <a:spcPct val="50000"/>
              </a:spcBef>
              <a:spcAft>
                <a:spcPct val="0"/>
              </a:spcAft>
              <a:buClr>
                <a:srgbClr val="6D6E70"/>
              </a:buClr>
              <a:buSzPct val="90000"/>
              <a:buFont typeface="Wingdings" panose="05000000000000000000" pitchFamily="2" charset="2"/>
              <a:buChar char="§"/>
              <a:defRPr sz="2100">
                <a:solidFill>
                  <a:srgbClr val="6D6E70"/>
                </a:solidFill>
                <a:latin typeface="Arial" pitchFamily="34" charset="0"/>
                <a:ea typeface="+mn-ea"/>
                <a:cs typeface="Arial" pitchFamily="34" charset="0"/>
              </a:defRPr>
            </a:lvl1pPr>
            <a:lvl2pPr marL="677863" indent="-217488" algn="l" rtl="0" eaLnBrk="0" fontAlgn="base" hangingPunct="0">
              <a:spcBef>
                <a:spcPct val="0"/>
              </a:spcBef>
              <a:spcAft>
                <a:spcPct val="0"/>
              </a:spcAft>
              <a:buClr>
                <a:srgbClr val="6D6E70"/>
              </a:buClr>
              <a:buSzPct val="90000"/>
              <a:buFont typeface="Arial" panose="020B0604020202020204" pitchFamily="34" charset="0"/>
              <a:buChar char="–"/>
              <a:defRPr sz="2100">
                <a:solidFill>
                  <a:srgbClr val="6D6E70"/>
                </a:solidFill>
                <a:latin typeface="Arial" pitchFamily="34" charset="0"/>
                <a:cs typeface="Arial" pitchFamily="34" charset="0"/>
              </a:defRPr>
            </a:lvl2pPr>
            <a:lvl3pPr marL="1139825" indent="-230188" algn="l" rtl="0" eaLnBrk="0" fontAlgn="base" hangingPunct="0">
              <a:spcBef>
                <a:spcPct val="0"/>
              </a:spcBef>
              <a:spcAft>
                <a:spcPct val="0"/>
              </a:spcAft>
              <a:buClr>
                <a:srgbClr val="6D6E70"/>
              </a:buClr>
              <a:buSzPct val="90000"/>
              <a:buFont typeface="Wingdings" panose="05000000000000000000" pitchFamily="2" charset="2"/>
              <a:buChar char="§"/>
              <a:defRPr sz="2100">
                <a:solidFill>
                  <a:srgbClr val="6D6E70"/>
                </a:solidFill>
                <a:latin typeface="Arial" pitchFamily="34" charset="0"/>
                <a:cs typeface="Arial" pitchFamily="34" charset="0"/>
              </a:defRPr>
            </a:lvl3pPr>
            <a:lvl4pPr marL="1603375" indent="-230188" algn="l" rtl="0" eaLnBrk="0" fontAlgn="base" hangingPunct="0">
              <a:spcBef>
                <a:spcPct val="20000"/>
              </a:spcBef>
              <a:spcAft>
                <a:spcPct val="0"/>
              </a:spcAft>
              <a:buClr>
                <a:schemeClr val="bg1"/>
              </a:buClr>
              <a:defRPr sz="2100">
                <a:solidFill>
                  <a:schemeClr val="bg1"/>
                </a:solidFill>
                <a:latin typeface="Arial" charset="0"/>
                <a:cs typeface="Arial" panose="020B0604020202020204" pitchFamily="34" charset="0"/>
              </a:defRPr>
            </a:lvl4pPr>
            <a:lvl5pPr marL="2052638" indent="-217488" algn="l" rtl="0" eaLnBrk="0" fontAlgn="base" hangingPunct="0">
              <a:spcBef>
                <a:spcPct val="20000"/>
              </a:spcBef>
              <a:spcAft>
                <a:spcPct val="0"/>
              </a:spcAft>
              <a:buClr>
                <a:schemeClr val="bg1"/>
              </a:buClr>
              <a:buChar char="»"/>
              <a:defRPr sz="2100">
                <a:solidFill>
                  <a:schemeClr val="bg1"/>
                </a:solidFill>
                <a:latin typeface="Arial" charset="0"/>
                <a:cs typeface="Arial" panose="020B0604020202020204" pitchFamily="34" charset="0"/>
              </a:defRPr>
            </a:lvl5pPr>
            <a:lvl6pPr marL="2662700" indent="-218012" algn="l" rtl="0" fontAlgn="base">
              <a:spcBef>
                <a:spcPct val="20000"/>
              </a:spcBef>
              <a:spcAft>
                <a:spcPct val="0"/>
              </a:spcAft>
              <a:buClr>
                <a:schemeClr val="bg1"/>
              </a:buClr>
              <a:buChar char="»"/>
              <a:defRPr sz="2133">
                <a:solidFill>
                  <a:schemeClr val="bg1"/>
                </a:solidFill>
                <a:latin typeface="Arial" charset="0"/>
              </a:defRPr>
            </a:lvl6pPr>
            <a:lvl7pPr marL="3272285" indent="-218012" algn="l" rtl="0" fontAlgn="base">
              <a:spcBef>
                <a:spcPct val="20000"/>
              </a:spcBef>
              <a:spcAft>
                <a:spcPct val="0"/>
              </a:spcAft>
              <a:buClr>
                <a:schemeClr val="bg1"/>
              </a:buClr>
              <a:buChar char="»"/>
              <a:defRPr sz="2133">
                <a:solidFill>
                  <a:schemeClr val="bg1"/>
                </a:solidFill>
                <a:latin typeface="Arial" charset="0"/>
              </a:defRPr>
            </a:lvl7pPr>
            <a:lvl8pPr marL="3881870" indent="-218012" algn="l" rtl="0" fontAlgn="base">
              <a:spcBef>
                <a:spcPct val="20000"/>
              </a:spcBef>
              <a:spcAft>
                <a:spcPct val="0"/>
              </a:spcAft>
              <a:buClr>
                <a:schemeClr val="bg1"/>
              </a:buClr>
              <a:buChar char="»"/>
              <a:defRPr sz="2133">
                <a:solidFill>
                  <a:schemeClr val="bg1"/>
                </a:solidFill>
                <a:latin typeface="Arial" charset="0"/>
              </a:defRPr>
            </a:lvl8pPr>
            <a:lvl9pPr marL="4491454" indent="-218012" algn="l" rtl="0" fontAlgn="base">
              <a:spcBef>
                <a:spcPct val="20000"/>
              </a:spcBef>
              <a:spcAft>
                <a:spcPct val="0"/>
              </a:spcAft>
              <a:buClr>
                <a:schemeClr val="bg1"/>
              </a:buClr>
              <a:buChar char="»"/>
              <a:defRPr sz="2133">
                <a:solidFill>
                  <a:schemeClr val="bg1"/>
                </a:solidFill>
                <a:latin typeface="Arial" charset="0"/>
              </a:defRPr>
            </a:lvl9pPr>
          </a:lstStyle>
          <a:p>
            <a:pPr>
              <a:defRPr/>
            </a:pPr>
            <a:r>
              <a:rPr lang="en-US" altLang="en-US" sz="1200" kern="0" dirty="0" err="1">
                <a:solidFill>
                  <a:schemeClr val="bg1"/>
                </a:solidFill>
              </a:rPr>
              <a:t>PowerVC</a:t>
            </a:r>
            <a:r>
              <a:rPr lang="en-US" altLang="en-US" sz="1200" kern="0" dirty="0">
                <a:solidFill>
                  <a:schemeClr val="bg1"/>
                </a:solidFill>
              </a:rPr>
              <a:t> 2.0.3 trial linked from </a:t>
            </a:r>
            <a:r>
              <a:rPr lang="en-US" altLang="en-US" sz="1200" b="1" kern="0" dirty="0">
                <a:solidFill>
                  <a:schemeClr val="bg1"/>
                </a:solidFill>
              </a:rPr>
              <a:t>Try Now </a:t>
            </a:r>
            <a:r>
              <a:rPr lang="en-US" altLang="en-US" sz="1200" kern="0" dirty="0">
                <a:solidFill>
                  <a:schemeClr val="bg1"/>
                </a:solidFill>
              </a:rPr>
              <a:t>button on product page</a:t>
            </a:r>
          </a:p>
          <a:p>
            <a:pPr lvl="1">
              <a:defRPr/>
            </a:pPr>
            <a:r>
              <a:rPr lang="en-US" altLang="en-US" sz="1000" kern="0" dirty="0">
                <a:hlinkClick r:id="rId4"/>
              </a:rPr>
              <a:t>https://epwt-www.mybluemix.net/software/support/trial/cst/programwebsite.wss?siteId=1138&amp;h=null&amp;p=null</a:t>
            </a:r>
            <a:endParaRPr lang="en-US" altLang="en-US" sz="1000" kern="0" dirty="0"/>
          </a:p>
          <a:p>
            <a:pPr>
              <a:defRPr/>
            </a:pPr>
            <a:r>
              <a:rPr lang="en-US" altLang="en-US" sz="1200" kern="0" dirty="0">
                <a:solidFill>
                  <a:schemeClr val="bg1"/>
                </a:solidFill>
              </a:rPr>
              <a:t>Download requires acceptance of clickthrough license agreement</a:t>
            </a:r>
          </a:p>
          <a:p>
            <a:pPr>
              <a:defRPr/>
            </a:pPr>
            <a:r>
              <a:rPr lang="en-US" altLang="en-US" sz="1200" kern="0" dirty="0">
                <a:solidFill>
                  <a:schemeClr val="bg1"/>
                </a:solidFill>
              </a:rPr>
              <a:t>Try/Buy license allows seamless transition to production deployment</a:t>
            </a:r>
          </a:p>
        </p:txBody>
      </p:sp>
      <p:pic>
        <p:nvPicPr>
          <p:cNvPr id="2" name="Picture 1">
            <a:extLst>
              <a:ext uri="{FF2B5EF4-FFF2-40B4-BE49-F238E27FC236}">
                <a16:creationId xmlns:a16="http://schemas.microsoft.com/office/drawing/2014/main" id="{86A83831-EB28-4676-9F11-004B407B3660}"/>
              </a:ext>
            </a:extLst>
          </p:cNvPr>
          <p:cNvPicPr>
            <a:picLocks noChangeAspect="1"/>
          </p:cNvPicPr>
          <p:nvPr/>
        </p:nvPicPr>
        <p:blipFill>
          <a:blip r:embed="rId5"/>
          <a:stretch>
            <a:fillRect/>
          </a:stretch>
        </p:blipFill>
        <p:spPr>
          <a:xfrm>
            <a:off x="437435" y="2020636"/>
            <a:ext cx="3881187" cy="2903995"/>
          </a:xfrm>
          <a:prstGeom prst="rect">
            <a:avLst/>
          </a:prstGeom>
        </p:spPr>
      </p:pic>
      <p:pic>
        <p:nvPicPr>
          <p:cNvPr id="3" name="Picture 2">
            <a:extLst>
              <a:ext uri="{FF2B5EF4-FFF2-40B4-BE49-F238E27FC236}">
                <a16:creationId xmlns:a16="http://schemas.microsoft.com/office/drawing/2014/main" id="{B4A528CF-EFC9-4993-8AB7-1F82AE891DE4}"/>
              </a:ext>
            </a:extLst>
          </p:cNvPr>
          <p:cNvPicPr>
            <a:picLocks noChangeAspect="1"/>
          </p:cNvPicPr>
          <p:nvPr/>
        </p:nvPicPr>
        <p:blipFill>
          <a:blip r:embed="rId6"/>
          <a:stretch>
            <a:fillRect/>
          </a:stretch>
        </p:blipFill>
        <p:spPr>
          <a:xfrm>
            <a:off x="5114776" y="1816714"/>
            <a:ext cx="3700612" cy="3035419"/>
          </a:xfrm>
          <a:prstGeom prst="rect">
            <a:avLst/>
          </a:prstGeom>
        </p:spPr>
      </p:pic>
      <p:sp>
        <p:nvSpPr>
          <p:cNvPr id="4" name="Arrow: Right 3">
            <a:extLst>
              <a:ext uri="{FF2B5EF4-FFF2-40B4-BE49-F238E27FC236}">
                <a16:creationId xmlns:a16="http://schemas.microsoft.com/office/drawing/2014/main" id="{104DF699-448C-4B90-9A63-19B3F69B8F28}"/>
              </a:ext>
            </a:extLst>
          </p:cNvPr>
          <p:cNvSpPr/>
          <p:nvPr/>
        </p:nvSpPr>
        <p:spPr>
          <a:xfrm rot="20713428">
            <a:off x="946967" y="2426895"/>
            <a:ext cx="4320890" cy="147183"/>
          </a:xfrm>
          <a:prstGeom prst="rightArrow">
            <a:avLst/>
          </a:prstGeom>
          <a:solidFill>
            <a:srgbClr val="FF0000"/>
          </a:solidFill>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3543AA-97D1-4DF6-AF9F-737CE8E1129B}"/>
              </a:ext>
            </a:extLst>
          </p:cNvPr>
          <p:cNvPicPr>
            <a:picLocks noChangeAspect="1"/>
          </p:cNvPicPr>
          <p:nvPr/>
        </p:nvPicPr>
        <p:blipFill>
          <a:blip r:embed="rId3"/>
          <a:stretch>
            <a:fillRect/>
          </a:stretch>
        </p:blipFill>
        <p:spPr>
          <a:xfrm>
            <a:off x="3297532" y="1556462"/>
            <a:ext cx="1803040" cy="2319488"/>
          </a:xfrm>
          <a:prstGeom prst="rect">
            <a:avLst/>
          </a:prstGeom>
          <a:noFill/>
          <a:ln>
            <a:solidFill>
              <a:schemeClr val="tx1"/>
            </a:solidFill>
          </a:ln>
        </p:spPr>
      </p:pic>
      <p:pic>
        <p:nvPicPr>
          <p:cNvPr id="14" name="Picture 13">
            <a:extLst>
              <a:ext uri="{FF2B5EF4-FFF2-40B4-BE49-F238E27FC236}">
                <a16:creationId xmlns:a16="http://schemas.microsoft.com/office/drawing/2014/main" id="{028E5E98-B436-4B4A-8697-FA028586C40B}"/>
              </a:ext>
            </a:extLst>
          </p:cNvPr>
          <p:cNvPicPr>
            <a:picLocks noChangeAspect="1"/>
          </p:cNvPicPr>
          <p:nvPr/>
        </p:nvPicPr>
        <p:blipFill>
          <a:blip r:embed="rId4"/>
          <a:stretch>
            <a:fillRect/>
          </a:stretch>
        </p:blipFill>
        <p:spPr>
          <a:xfrm>
            <a:off x="2294078" y="1210572"/>
            <a:ext cx="1866232" cy="2328985"/>
          </a:xfrm>
          <a:prstGeom prst="rect">
            <a:avLst/>
          </a:prstGeom>
          <a:ln>
            <a:solidFill>
              <a:schemeClr val="tx1"/>
            </a:solidFill>
          </a:ln>
        </p:spPr>
      </p:pic>
      <p:sp>
        <p:nvSpPr>
          <p:cNvPr id="4" name="Slide Number Placeholder 3">
            <a:extLst>
              <a:ext uri="{FF2B5EF4-FFF2-40B4-BE49-F238E27FC236}">
                <a16:creationId xmlns:a16="http://schemas.microsoft.com/office/drawing/2014/main" id="{8DDD9B5E-65FD-4A8B-B2E4-8D144962DB47}"/>
              </a:ext>
            </a:extLst>
          </p:cNvPr>
          <p:cNvSpPr>
            <a:spLocks noGrp="1"/>
          </p:cNvSpPr>
          <p:nvPr>
            <p:ph type="sldNum" sz="quarter" idx="10"/>
          </p:nvPr>
        </p:nvSpPr>
        <p:spPr bwMode="gray">
          <a:xfrm>
            <a:off x="256098" y="6652809"/>
            <a:ext cx="4820133" cy="1829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en-US"/>
            </a:defPPr>
            <a:lvl1pPr algn="l" rtl="0" eaLnBrk="1" fontAlgn="base" hangingPunct="1">
              <a:spcBef>
                <a:spcPct val="0"/>
              </a:spcBef>
              <a:spcAft>
                <a:spcPct val="0"/>
              </a:spcAft>
              <a:buFontTx/>
              <a:buNone/>
              <a:defRPr sz="900" kern="1200">
                <a:solidFill>
                  <a:schemeClr val="tx1"/>
                </a:solidFill>
                <a:latin typeface="IBM Plex Sans"/>
                <a:ea typeface="Verdana" panose="020B0604030504040204" pitchFamily="34" charset="0"/>
                <a:cs typeface="IBM Plex San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fontAlgn="base">
              <a:spcBef>
                <a:spcPct val="0"/>
              </a:spcBef>
              <a:spcAft>
                <a:spcPct val="0"/>
              </a:spcAft>
              <a:defRPr/>
            </a:pPr>
            <a:r>
              <a:rPr lang="en-US"/>
              <a:t>IBM Systems Technical University  © Copyright IBM Corporation 2019</a:t>
            </a:r>
            <a:endParaRPr lang="en-US" sz="675" dirty="0">
              <a:solidFill>
                <a:srgbClr val="000000"/>
              </a:solidFill>
              <a:latin typeface="IBM Plex Sans"/>
              <a:ea typeface="Verdana" panose="020B0604030504040204" pitchFamily="34" charset="0"/>
            </a:endParaRPr>
          </a:p>
        </p:txBody>
      </p:sp>
      <p:sp>
        <p:nvSpPr>
          <p:cNvPr id="9" name="Rectangle 84">
            <a:extLst>
              <a:ext uri="{FF2B5EF4-FFF2-40B4-BE49-F238E27FC236}">
                <a16:creationId xmlns:a16="http://schemas.microsoft.com/office/drawing/2014/main" id="{1E2FD5EC-1604-4C37-BA7C-393651FE457E}"/>
              </a:ext>
            </a:extLst>
          </p:cNvPr>
          <p:cNvSpPr>
            <a:spLocks noGrp="1" noChangeArrowheads="1"/>
          </p:cNvSpPr>
          <p:nvPr>
            <p:ph type="title"/>
          </p:nvPr>
        </p:nvSpPr>
        <p:spPr>
          <a:xfrm>
            <a:off x="308968" y="256353"/>
            <a:ext cx="8376729" cy="372665"/>
          </a:xfrm>
        </p:spPr>
        <p:txBody>
          <a:bodyPr/>
          <a:lstStyle/>
          <a:p>
            <a:r>
              <a:rPr lang="en-US" dirty="0" err="1">
                <a:solidFill>
                  <a:schemeClr val="bg1">
                    <a:lumMod val="75000"/>
                    <a:lumOff val="25000"/>
                  </a:schemeClr>
                </a:solidFill>
                <a:latin typeface="+mj-lt"/>
              </a:rPr>
              <a:t>PowerVC</a:t>
            </a:r>
            <a:r>
              <a:rPr lang="en-US" dirty="0">
                <a:solidFill>
                  <a:schemeClr val="bg1">
                    <a:lumMod val="75000"/>
                    <a:lumOff val="25000"/>
                  </a:schemeClr>
                </a:solidFill>
                <a:latin typeface="+mj-lt"/>
              </a:rPr>
              <a:t> 2.0 Redbook</a:t>
            </a:r>
            <a:endParaRPr lang="en-US" altLang="en-US" dirty="0">
              <a:solidFill>
                <a:schemeClr val="bg1">
                  <a:lumMod val="75000"/>
                  <a:lumOff val="25000"/>
                </a:schemeClr>
              </a:solidFill>
              <a:latin typeface="+mj-lt"/>
            </a:endParaRPr>
          </a:p>
        </p:txBody>
      </p:sp>
      <p:sp>
        <p:nvSpPr>
          <p:cNvPr id="11" name="Content Placeholder 2">
            <a:extLst>
              <a:ext uri="{FF2B5EF4-FFF2-40B4-BE49-F238E27FC236}">
                <a16:creationId xmlns:a16="http://schemas.microsoft.com/office/drawing/2014/main" id="{9D7737A3-603F-45D6-A3BB-85FE58105943}"/>
              </a:ext>
            </a:extLst>
          </p:cNvPr>
          <p:cNvSpPr>
            <a:spLocks noGrp="1"/>
          </p:cNvSpPr>
          <p:nvPr>
            <p:ph idx="1"/>
          </p:nvPr>
        </p:nvSpPr>
        <p:spPr>
          <a:xfrm>
            <a:off x="474195" y="4704175"/>
            <a:ext cx="4602036" cy="365943"/>
          </a:xfrm>
        </p:spPr>
        <p:txBody>
          <a:bodyPr/>
          <a:lstStyle/>
          <a:p>
            <a:pPr>
              <a:defRPr/>
            </a:pPr>
            <a:r>
              <a:rPr lang="en-US" sz="1200" dirty="0">
                <a:ea typeface="Rockwell" charset="0"/>
                <a:cs typeface="Rockwell" charset="0"/>
                <a:hlinkClick r:id="rId5"/>
              </a:rPr>
              <a:t>https://www.redbooks.ibm.com/abstracts/sg248477.html?Open</a:t>
            </a:r>
            <a:endParaRPr lang="en-US" sz="1200" dirty="0">
              <a:ea typeface="Rockwell" charset="0"/>
              <a:cs typeface="Rockwell" charset="0"/>
            </a:endParaRPr>
          </a:p>
          <a:p>
            <a:pPr>
              <a:defRPr/>
            </a:pPr>
            <a:endParaRPr lang="en-US" dirty="0"/>
          </a:p>
        </p:txBody>
      </p:sp>
      <p:pic>
        <p:nvPicPr>
          <p:cNvPr id="10" name="Picture 9">
            <a:extLst>
              <a:ext uri="{FF2B5EF4-FFF2-40B4-BE49-F238E27FC236}">
                <a16:creationId xmlns:a16="http://schemas.microsoft.com/office/drawing/2014/main" id="{96CF2921-1772-4B13-9B49-C66905D5C04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78005" y="627049"/>
            <a:ext cx="1353031" cy="372665"/>
          </a:xfrm>
          <a:prstGeom prst="rect">
            <a:avLst/>
          </a:prstGeom>
        </p:spPr>
      </p:pic>
      <p:pic>
        <p:nvPicPr>
          <p:cNvPr id="2" name="Picture 1">
            <a:hlinkClick r:id="rId5"/>
            <a:extLst>
              <a:ext uri="{FF2B5EF4-FFF2-40B4-BE49-F238E27FC236}">
                <a16:creationId xmlns:a16="http://schemas.microsoft.com/office/drawing/2014/main" id="{98464C98-49DC-488A-A9F0-2642AE7B01C1}"/>
              </a:ext>
            </a:extLst>
          </p:cNvPr>
          <p:cNvPicPr>
            <a:picLocks noChangeAspect="1"/>
          </p:cNvPicPr>
          <p:nvPr/>
        </p:nvPicPr>
        <p:blipFill>
          <a:blip r:embed="rId7"/>
          <a:stretch>
            <a:fillRect/>
          </a:stretch>
        </p:blipFill>
        <p:spPr>
          <a:xfrm>
            <a:off x="5923089" y="1039265"/>
            <a:ext cx="2823166" cy="3676575"/>
          </a:xfrm>
          <a:prstGeom prst="rect">
            <a:avLst/>
          </a:prstGeom>
          <a:ln w="12700">
            <a:solidFill>
              <a:schemeClr val="tx1"/>
            </a:solidFill>
          </a:ln>
        </p:spPr>
      </p:pic>
      <p:sp>
        <p:nvSpPr>
          <p:cNvPr id="12" name="TextBox 11">
            <a:extLst>
              <a:ext uri="{FF2B5EF4-FFF2-40B4-BE49-F238E27FC236}">
                <a16:creationId xmlns:a16="http://schemas.microsoft.com/office/drawing/2014/main" id="{9A2B6F3A-9884-46DE-8499-1E80FB43F424}"/>
              </a:ext>
            </a:extLst>
          </p:cNvPr>
          <p:cNvSpPr txBox="1"/>
          <p:nvPr/>
        </p:nvSpPr>
        <p:spPr>
          <a:xfrm>
            <a:off x="256098" y="3535684"/>
            <a:ext cx="2319866" cy="923330"/>
          </a:xfrm>
          <a:prstGeom prst="rect">
            <a:avLst/>
          </a:prstGeom>
          <a:noFill/>
        </p:spPr>
        <p:txBody>
          <a:bodyPr wrap="none" rtlCol="0">
            <a:spAutoFit/>
          </a:bodyPr>
          <a:lstStyle/>
          <a:p>
            <a:r>
              <a:rPr lang="en-US" dirty="0">
                <a:solidFill>
                  <a:schemeClr val="bg1"/>
                </a:solidFill>
              </a:rPr>
              <a:t>ISBN-10: 0738459739</a:t>
            </a:r>
            <a:br>
              <a:rPr lang="en-US" sz="1400" dirty="0">
                <a:solidFill>
                  <a:schemeClr val="bg1"/>
                </a:solidFill>
              </a:rPr>
            </a:br>
            <a:r>
              <a:rPr lang="en-US" dirty="0">
                <a:solidFill>
                  <a:schemeClr val="bg1"/>
                </a:solidFill>
              </a:rPr>
              <a:t>ISBN-13: 9780738459738</a:t>
            </a:r>
            <a:br>
              <a:rPr lang="en-US" sz="1400" dirty="0">
                <a:solidFill>
                  <a:schemeClr val="bg1"/>
                </a:solidFill>
              </a:rPr>
            </a:br>
            <a:r>
              <a:rPr lang="en-US" dirty="0">
                <a:solidFill>
                  <a:schemeClr val="bg1"/>
                </a:solidFill>
              </a:rPr>
              <a:t>IBM Form #: SG24-8477-00</a:t>
            </a:r>
            <a:br>
              <a:rPr lang="en-US" sz="1400" dirty="0">
                <a:solidFill>
                  <a:schemeClr val="bg1"/>
                </a:solidFill>
              </a:rPr>
            </a:br>
            <a:r>
              <a:rPr lang="en-US" dirty="0">
                <a:solidFill>
                  <a:schemeClr val="bg1"/>
                </a:solidFill>
              </a:rPr>
              <a:t>(368 pages)</a:t>
            </a:r>
            <a:endParaRPr lang="en-US" sz="1400"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770D4B19-2E6D-4521-8B74-F01C389AE897}"/>
              </a:ext>
            </a:extLst>
          </p:cNvPr>
          <p:cNvPicPr>
            <a:picLocks noChangeAspect="1"/>
          </p:cNvPicPr>
          <p:nvPr/>
        </p:nvPicPr>
        <p:blipFill>
          <a:blip r:embed="rId8"/>
          <a:stretch>
            <a:fillRect/>
          </a:stretch>
        </p:blipFill>
        <p:spPr>
          <a:xfrm>
            <a:off x="1074697" y="874179"/>
            <a:ext cx="1859824" cy="2319488"/>
          </a:xfrm>
          <a:prstGeom prst="rect">
            <a:avLst/>
          </a:prstGeom>
          <a:ln>
            <a:solidFill>
              <a:schemeClr val="tx1"/>
            </a:solidFill>
          </a:ln>
        </p:spPr>
      </p:pic>
      <p:pic>
        <p:nvPicPr>
          <p:cNvPr id="15" name="Picture 14" descr="Icon&#10;&#10;Description automatically generated">
            <a:extLst>
              <a:ext uri="{FF2B5EF4-FFF2-40B4-BE49-F238E27FC236}">
                <a16:creationId xmlns:a16="http://schemas.microsoft.com/office/drawing/2014/main" id="{5DE624CC-7A05-4F9D-A664-B59671C1F7C7}"/>
              </a:ext>
            </a:extLst>
          </p:cNvPr>
          <p:cNvPicPr>
            <a:picLocks noChangeAspect="1"/>
          </p:cNvPicPr>
          <p:nvPr/>
        </p:nvPicPr>
        <p:blipFill>
          <a:blip r:embed="rId9"/>
          <a:stretch>
            <a:fillRect/>
          </a:stretch>
        </p:blipFill>
        <p:spPr>
          <a:xfrm>
            <a:off x="8171108" y="201169"/>
            <a:ext cx="678375" cy="713232"/>
          </a:xfrm>
          <a:prstGeom prst="rect">
            <a:avLst/>
          </a:prstGeom>
          <a:noFill/>
        </p:spPr>
      </p:pic>
    </p:spTree>
    <p:extLst>
      <p:ext uri="{BB962C8B-B14F-4D97-AF65-F5344CB8AC3E}">
        <p14:creationId xmlns:p14="http://schemas.microsoft.com/office/powerpoint/2010/main" val="96598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736EC2-4D4D-C745-A44B-22D0EDA39A29}"/>
              </a:ext>
            </a:extLst>
          </p:cNvPr>
          <p:cNvSpPr/>
          <p:nvPr/>
        </p:nvSpPr>
        <p:spPr bwMode="auto">
          <a:xfrm>
            <a:off x="0" y="1111353"/>
            <a:ext cx="9144000" cy="2142979"/>
          </a:xfrm>
          <a:prstGeom prst="rect">
            <a:avLst/>
          </a:prstGeom>
          <a:solidFill>
            <a:schemeClr val="bg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66"/>
            <a:endParaRPr lang="en-US" sz="1400" dirty="0">
              <a:solidFill>
                <a:schemeClr val="tx1"/>
              </a:solidFill>
              <a:latin typeface="IBM Plex Sans" charset="0"/>
              <a:ea typeface="IBM Plex Sans" charset="0"/>
              <a:cs typeface="IBM Plex Sans" charset="0"/>
            </a:endParaRPr>
          </a:p>
        </p:txBody>
      </p:sp>
      <p:sp>
        <p:nvSpPr>
          <p:cNvPr id="7" name="Title 6">
            <a:extLst>
              <a:ext uri="{FF2B5EF4-FFF2-40B4-BE49-F238E27FC236}">
                <a16:creationId xmlns:a16="http://schemas.microsoft.com/office/drawing/2014/main" id="{8C60CA34-2733-4543-85D1-494374E5601A}"/>
              </a:ext>
            </a:extLst>
          </p:cNvPr>
          <p:cNvSpPr>
            <a:spLocks noGrp="1"/>
          </p:cNvSpPr>
          <p:nvPr>
            <p:ph type="title"/>
          </p:nvPr>
        </p:nvSpPr>
        <p:spPr>
          <a:xfrm>
            <a:off x="228600" y="201168"/>
            <a:ext cx="8778240" cy="381000"/>
          </a:xfrm>
        </p:spPr>
        <p:txBody>
          <a:bodyPr>
            <a:normAutofit/>
          </a:bodyPr>
          <a:lstStyle/>
          <a:p>
            <a:r>
              <a:rPr lang="en-US" dirty="0">
                <a:latin typeface="Arial" panose="020B0604020202020204" pitchFamily="34" charset="0"/>
                <a:cs typeface="Arial" panose="020B0604020202020204" pitchFamily="34" charset="0"/>
              </a:rPr>
              <a:t>Ansible automates repetitive IT management tasks</a:t>
            </a:r>
          </a:p>
        </p:txBody>
      </p:sp>
      <p:sp>
        <p:nvSpPr>
          <p:cNvPr id="6" name="Slide Number Placeholder 5">
            <a:extLst>
              <a:ext uri="{FF2B5EF4-FFF2-40B4-BE49-F238E27FC236}">
                <a16:creationId xmlns:a16="http://schemas.microsoft.com/office/drawing/2014/main" id="{D0E9B337-FBC6-5944-9A7E-3C59A0AF0A52}"/>
              </a:ext>
            </a:extLst>
          </p:cNvPr>
          <p:cNvSpPr>
            <a:spLocks noGrp="1"/>
          </p:cNvSpPr>
          <p:nvPr>
            <p:ph type="sldNum"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solidFill>
                  <a:srgbClr val="000000"/>
                </a:solidFill>
              </a:rPr>
              <a:t>IBM Confidential</a:t>
            </a:r>
            <a:endParaRPr lang="en-US" dirty="0"/>
          </a:p>
        </p:txBody>
      </p:sp>
      <p:sp>
        <p:nvSpPr>
          <p:cNvPr id="8" name="TextBox 7">
            <a:extLst>
              <a:ext uri="{FF2B5EF4-FFF2-40B4-BE49-F238E27FC236}">
                <a16:creationId xmlns:a16="http://schemas.microsoft.com/office/drawing/2014/main" id="{077ED57E-CB89-DB42-B708-BAD095C494A5}"/>
              </a:ext>
            </a:extLst>
          </p:cNvPr>
          <p:cNvSpPr txBox="1"/>
          <p:nvPr/>
        </p:nvSpPr>
        <p:spPr>
          <a:xfrm>
            <a:off x="210313" y="1402085"/>
            <a:ext cx="4061577" cy="1631216"/>
          </a:xfrm>
          <a:prstGeom prst="rect">
            <a:avLst/>
          </a:prstGeom>
          <a:noFill/>
        </p:spPr>
        <p:txBody>
          <a:bodyPr wrap="square" rtlCol="0">
            <a:spAutoFit/>
          </a:bodyPr>
          <a:lstStyle/>
          <a:p>
            <a:pPr marL="171446" lvl="4" indent="-171446">
              <a:spcAft>
                <a:spcPts val="1200"/>
              </a:spcAft>
              <a:buFont typeface="System Font Regular"/>
              <a:buChar char="-"/>
            </a:pPr>
            <a:r>
              <a:rPr lang="en-US" sz="1400" dirty="0">
                <a:solidFill>
                  <a:schemeClr val="bg1"/>
                </a:solidFill>
                <a:latin typeface="Arial" panose="020B0604020202020204" pitchFamily="34" charset="0"/>
                <a:ea typeface="IBM Plex Sans" charset="0"/>
                <a:cs typeface="Arial" panose="020B0604020202020204" pitchFamily="34" charset="0"/>
              </a:rPr>
              <a:t>Rolling out system software updates</a:t>
            </a:r>
          </a:p>
          <a:p>
            <a:pPr marL="171446" lvl="4" indent="-171446">
              <a:spcAft>
                <a:spcPts val="1200"/>
              </a:spcAft>
              <a:buFont typeface="System Font Regular"/>
              <a:buChar char="-"/>
            </a:pPr>
            <a:r>
              <a:rPr lang="en-US" sz="1400" dirty="0">
                <a:solidFill>
                  <a:schemeClr val="bg1"/>
                </a:solidFill>
                <a:latin typeface="Arial" panose="020B0604020202020204" pitchFamily="34" charset="0"/>
                <a:ea typeface="IBM Plex Sans" charset="0"/>
                <a:cs typeface="Arial" panose="020B0604020202020204" pitchFamily="34" charset="0"/>
              </a:rPr>
              <a:t>Ensuring that all servers stay configured properly and meet compliance requirements</a:t>
            </a:r>
          </a:p>
          <a:p>
            <a:pPr marL="171446" lvl="4" indent="-171446">
              <a:spcAft>
                <a:spcPts val="1200"/>
              </a:spcAft>
              <a:buFont typeface="System Font Regular"/>
              <a:buChar char="-"/>
            </a:pPr>
            <a:r>
              <a:rPr lang="en-US" sz="1400" dirty="0">
                <a:solidFill>
                  <a:schemeClr val="bg1"/>
                </a:solidFill>
                <a:latin typeface="Arial" panose="020B0604020202020204" pitchFamily="34" charset="0"/>
                <a:ea typeface="IBM Plex Sans" charset="0"/>
                <a:cs typeface="Arial" panose="020B0604020202020204" pitchFamily="34" charset="0"/>
              </a:rPr>
              <a:t>Validate correct security baseline is in place</a:t>
            </a:r>
          </a:p>
          <a:p>
            <a:pPr marL="171446" lvl="4" indent="-171446">
              <a:spcAft>
                <a:spcPts val="1200"/>
              </a:spcAft>
              <a:buFont typeface="System Font Regular"/>
              <a:buChar char="-"/>
            </a:pPr>
            <a:r>
              <a:rPr lang="en-US" sz="1400" dirty="0">
                <a:solidFill>
                  <a:schemeClr val="bg1"/>
                </a:solidFill>
                <a:latin typeface="Arial" panose="020B0604020202020204" pitchFamily="34" charset="0"/>
                <a:ea typeface="IBM Plex Sans" charset="0"/>
                <a:cs typeface="Arial" panose="020B0604020202020204" pitchFamily="34" charset="0"/>
              </a:rPr>
              <a:t>Provisioning software stacks within SLAs</a:t>
            </a:r>
          </a:p>
        </p:txBody>
      </p:sp>
      <p:sp>
        <p:nvSpPr>
          <p:cNvPr id="9" name="TextBox 8">
            <a:extLst>
              <a:ext uri="{FF2B5EF4-FFF2-40B4-BE49-F238E27FC236}">
                <a16:creationId xmlns:a16="http://schemas.microsoft.com/office/drawing/2014/main" id="{96C7A7DE-C2BF-6146-84F9-6248D14326F5}"/>
              </a:ext>
            </a:extLst>
          </p:cNvPr>
          <p:cNvSpPr txBox="1"/>
          <p:nvPr/>
        </p:nvSpPr>
        <p:spPr>
          <a:xfrm>
            <a:off x="0" y="3442496"/>
            <a:ext cx="9144000" cy="600164"/>
          </a:xfrm>
          <a:prstGeom prst="rect">
            <a:avLst/>
          </a:prstGeom>
          <a:solidFill>
            <a:schemeClr val="accent1"/>
          </a:solidFill>
        </p:spPr>
        <p:txBody>
          <a:bodyPr wrap="square" rtlCol="0" anchor="ctr">
            <a:spAutoFit/>
          </a:bodyPr>
          <a:lstStyle/>
          <a:p>
            <a:pPr lvl="4" algn="ctr">
              <a:spcAft>
                <a:spcPts val="600"/>
              </a:spcAft>
            </a:pPr>
            <a:r>
              <a:rPr lang="en-US" sz="1400" dirty="0">
                <a:solidFill>
                  <a:schemeClr val="bg1"/>
                </a:solidFill>
                <a:latin typeface="Arial" panose="020B0604020202020204" pitchFamily="34" charset="0"/>
                <a:ea typeface="IBM Plex Sans" charset="0"/>
                <a:cs typeface="Arial" panose="020B0604020202020204" pitchFamily="34" charset="0"/>
              </a:rPr>
              <a:t>Increases productivity of AIX, IBM </a:t>
            </a:r>
            <a:r>
              <a:rPr lang="en-US" sz="1400" dirty="0" err="1">
                <a:solidFill>
                  <a:schemeClr val="bg1"/>
                </a:solidFill>
                <a:latin typeface="Arial" panose="020B0604020202020204" pitchFamily="34" charset="0"/>
                <a:ea typeface="IBM Plex Sans" charset="0"/>
                <a:cs typeface="Arial" panose="020B0604020202020204" pitchFamily="34" charset="0"/>
              </a:rPr>
              <a:t>i</a:t>
            </a:r>
            <a:r>
              <a:rPr lang="en-US" sz="1400" dirty="0">
                <a:solidFill>
                  <a:schemeClr val="bg1"/>
                </a:solidFill>
                <a:latin typeface="Arial" panose="020B0604020202020204" pitchFamily="34" charset="0"/>
                <a:ea typeface="IBM Plex Sans" charset="0"/>
                <a:cs typeface="Arial" panose="020B0604020202020204" pitchFamily="34" charset="0"/>
              </a:rPr>
              <a:t> and IBM Power admins</a:t>
            </a:r>
          </a:p>
          <a:p>
            <a:pPr lvl="4" algn="ctr">
              <a:spcAft>
                <a:spcPts val="600"/>
              </a:spcAft>
            </a:pPr>
            <a:r>
              <a:rPr lang="en-US" sz="1400" dirty="0">
                <a:solidFill>
                  <a:schemeClr val="bg1"/>
                </a:solidFill>
                <a:latin typeface="Arial" panose="020B0604020202020204" pitchFamily="34" charset="0"/>
                <a:ea typeface="IBM Plex Sans" charset="0"/>
                <a:cs typeface="Arial" panose="020B0604020202020204" pitchFamily="34" charset="0"/>
              </a:rPr>
              <a:t>Extends consistent management across multiple platforms</a:t>
            </a:r>
          </a:p>
        </p:txBody>
      </p:sp>
      <p:sp>
        <p:nvSpPr>
          <p:cNvPr id="10" name="Right Arrow 9">
            <a:extLst>
              <a:ext uri="{FF2B5EF4-FFF2-40B4-BE49-F238E27FC236}">
                <a16:creationId xmlns:a16="http://schemas.microsoft.com/office/drawing/2014/main" id="{20EC9114-273E-F94A-B3A0-C16572571490}"/>
              </a:ext>
            </a:extLst>
          </p:cNvPr>
          <p:cNvSpPr/>
          <p:nvPr/>
        </p:nvSpPr>
        <p:spPr bwMode="auto">
          <a:xfrm>
            <a:off x="4394991" y="1517502"/>
            <a:ext cx="2218006" cy="1292662"/>
          </a:xfrm>
          <a:prstGeom prst="rightArrow">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defTabSz="685966"/>
            <a:r>
              <a:rPr lang="en-US" sz="1400" dirty="0">
                <a:solidFill>
                  <a:schemeClr val="bg1"/>
                </a:solidFill>
                <a:latin typeface="Arial" panose="020B0604020202020204" pitchFamily="34" charset="0"/>
                <a:ea typeface="IBM Plex Sans" charset="0"/>
                <a:cs typeface="Arial" panose="020B0604020202020204" pitchFamily="34" charset="0"/>
              </a:rPr>
              <a:t>Automate deployment and management</a:t>
            </a:r>
          </a:p>
        </p:txBody>
      </p:sp>
      <p:pic>
        <p:nvPicPr>
          <p:cNvPr id="11" name="Picture 10">
            <a:extLst>
              <a:ext uri="{FF2B5EF4-FFF2-40B4-BE49-F238E27FC236}">
                <a16:creationId xmlns:a16="http://schemas.microsoft.com/office/drawing/2014/main" id="{81FBE97E-81B2-5C4B-A5F0-02F77664DB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54455" y="1832210"/>
            <a:ext cx="2179234" cy="663245"/>
          </a:xfrm>
          <a:prstGeom prst="rect">
            <a:avLst/>
          </a:prstGeom>
        </p:spPr>
      </p:pic>
      <p:pic>
        <p:nvPicPr>
          <p:cNvPr id="13" name="Picture 12" descr="A close up of a sign&#10;&#10;Description automatically generated">
            <a:extLst>
              <a:ext uri="{FF2B5EF4-FFF2-40B4-BE49-F238E27FC236}">
                <a16:creationId xmlns:a16="http://schemas.microsoft.com/office/drawing/2014/main" id="{B44AFBAA-4095-46B1-9CCA-ABA0F2130254}"/>
              </a:ext>
            </a:extLst>
          </p:cNvPr>
          <p:cNvPicPr>
            <a:picLocks noChangeAspect="1"/>
          </p:cNvPicPr>
          <p:nvPr/>
        </p:nvPicPr>
        <p:blipFill rotWithShape="1">
          <a:blip r:embed="rId4"/>
          <a:srcRect t="17677" r="1" b="36620"/>
          <a:stretch/>
        </p:blipFill>
        <p:spPr>
          <a:xfrm>
            <a:off x="4038600" y="4398532"/>
            <a:ext cx="892629" cy="502107"/>
          </a:xfrm>
          <a:prstGeom prst="rect">
            <a:avLst/>
          </a:prstGeom>
        </p:spPr>
      </p:pic>
      <p:pic>
        <p:nvPicPr>
          <p:cNvPr id="14" name="Picture 13" descr="Icon&#10;&#10;Description automatically generated">
            <a:extLst>
              <a:ext uri="{FF2B5EF4-FFF2-40B4-BE49-F238E27FC236}">
                <a16:creationId xmlns:a16="http://schemas.microsoft.com/office/drawing/2014/main" id="{C05769D5-A3AA-4B8D-9E02-AE3F951C00A0}"/>
              </a:ext>
            </a:extLst>
          </p:cNvPr>
          <p:cNvPicPr>
            <a:picLocks noChangeAspect="1"/>
          </p:cNvPicPr>
          <p:nvPr/>
        </p:nvPicPr>
        <p:blipFill>
          <a:blip r:embed="rId5"/>
          <a:stretch>
            <a:fillRect/>
          </a:stretch>
        </p:blipFill>
        <p:spPr>
          <a:xfrm>
            <a:off x="8176299" y="201169"/>
            <a:ext cx="678375" cy="713232"/>
          </a:xfrm>
          <a:prstGeom prst="rect">
            <a:avLst/>
          </a:prstGeom>
          <a:noFill/>
        </p:spPr>
      </p:pic>
    </p:spTree>
    <p:extLst>
      <p:ext uri="{BB962C8B-B14F-4D97-AF65-F5344CB8AC3E}">
        <p14:creationId xmlns:p14="http://schemas.microsoft.com/office/powerpoint/2010/main" val="1760684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9D2A736-2E93-4380-A840-DAF1EB94BA87}"/>
              </a:ext>
            </a:extLst>
          </p:cNvPr>
          <p:cNvGrpSpPr/>
          <p:nvPr/>
        </p:nvGrpSpPr>
        <p:grpSpPr>
          <a:xfrm>
            <a:off x="91439" y="1350639"/>
            <a:ext cx="2792231" cy="3174928"/>
            <a:chOff x="91438" y="1350638"/>
            <a:chExt cx="2792231" cy="3174928"/>
          </a:xfrm>
        </p:grpSpPr>
        <p:pic>
          <p:nvPicPr>
            <p:cNvPr id="5" name="Picture 4">
              <a:extLst>
                <a:ext uri="{FF2B5EF4-FFF2-40B4-BE49-F238E27FC236}">
                  <a16:creationId xmlns:a16="http://schemas.microsoft.com/office/drawing/2014/main" id="{41BAC80A-E3B9-B743-BBE1-E05762B5B8C4}"/>
                </a:ext>
              </a:extLst>
            </p:cNvPr>
            <p:cNvPicPr>
              <a:picLocks noChangeAspect="1"/>
            </p:cNvPicPr>
            <p:nvPr/>
          </p:nvPicPr>
          <p:blipFill>
            <a:blip r:embed="rId3">
              <a:clrChange>
                <a:clrFrom>
                  <a:srgbClr val="FFFFFF"/>
                </a:clrFrom>
                <a:clrTo>
                  <a:srgbClr val="FFFFFF">
                    <a:alpha val="0"/>
                  </a:srgbClr>
                </a:clrTo>
              </a:clrChange>
              <a:alphaModFix/>
            </a:blip>
            <a:stretch>
              <a:fillRect/>
            </a:stretch>
          </p:blipFill>
          <p:spPr>
            <a:xfrm>
              <a:off x="1056640" y="1350638"/>
              <a:ext cx="1153849" cy="950976"/>
            </a:xfrm>
            <a:prstGeom prst="rect">
              <a:avLst/>
            </a:prstGeom>
          </p:spPr>
        </p:pic>
        <p:sp>
          <p:nvSpPr>
            <p:cNvPr id="10" name="Rectangle 9">
              <a:extLst>
                <a:ext uri="{FF2B5EF4-FFF2-40B4-BE49-F238E27FC236}">
                  <a16:creationId xmlns:a16="http://schemas.microsoft.com/office/drawing/2014/main" id="{7E3E53FF-0532-654C-9935-4A75977C159D}"/>
                </a:ext>
              </a:extLst>
            </p:cNvPr>
            <p:cNvSpPr/>
            <p:nvPr/>
          </p:nvSpPr>
          <p:spPr>
            <a:xfrm>
              <a:off x="91438" y="2555796"/>
              <a:ext cx="2792231" cy="1969770"/>
            </a:xfrm>
            <a:prstGeom prst="rect">
              <a:avLst/>
            </a:prstGeom>
          </p:spPr>
          <p:txBody>
            <a:bodyPr wrap="square">
              <a:spAutoFit/>
            </a:bodyPr>
            <a:lstStyle/>
            <a:p>
              <a:pPr algn="ctr" defTabSz="685783">
                <a:defRPr/>
              </a:pPr>
              <a:r>
                <a:rPr lang="en-US" sz="2000" b="1" dirty="0">
                  <a:solidFill>
                    <a:schemeClr val="bg1"/>
                  </a:solidFill>
                  <a:latin typeface="IBM Plex Sans"/>
                </a:rPr>
                <a:t>Improved efficiency </a:t>
              </a:r>
              <a:r>
                <a:rPr lang="en-US" sz="1800" dirty="0">
                  <a:solidFill>
                    <a:schemeClr val="bg1"/>
                  </a:solidFill>
                  <a:latin typeface="Arial" panose="020B0604020202020204"/>
                </a:rPr>
                <a:t>via</a:t>
              </a:r>
              <a:r>
                <a:rPr lang="en-US" sz="1800" b="1" dirty="0">
                  <a:solidFill>
                    <a:schemeClr val="bg1"/>
                  </a:solidFill>
                  <a:latin typeface="Arial" panose="020B0604020202020204"/>
                </a:rPr>
                <a:t> </a:t>
              </a:r>
              <a:r>
                <a:rPr lang="en-US" sz="1800" dirty="0">
                  <a:solidFill>
                    <a:schemeClr val="bg1"/>
                  </a:solidFill>
                  <a:latin typeface="Arial" panose="020B0604020202020204"/>
                </a:rPr>
                <a:t>the simplification and standardization of complex IT deployments and enterprise automation strategies</a:t>
              </a:r>
              <a:r>
                <a:rPr lang="en-US" sz="1800" b="1" dirty="0">
                  <a:solidFill>
                    <a:schemeClr val="bg1"/>
                  </a:solidFill>
                  <a:latin typeface="IBM Plex Sans"/>
                </a:rPr>
                <a:t> </a:t>
              </a:r>
            </a:p>
            <a:p>
              <a:pPr algn="ctr" defTabSz="685783">
                <a:defRPr/>
              </a:pPr>
              <a:endParaRPr lang="en-US" sz="1200" dirty="0">
                <a:solidFill>
                  <a:srgbClr val="000000"/>
                </a:solidFill>
                <a:latin typeface="IBM Plex Sans"/>
              </a:endParaRPr>
            </a:p>
          </p:txBody>
        </p:sp>
      </p:grpSp>
      <p:grpSp>
        <p:nvGrpSpPr>
          <p:cNvPr id="19" name="Group 18">
            <a:extLst>
              <a:ext uri="{FF2B5EF4-FFF2-40B4-BE49-F238E27FC236}">
                <a16:creationId xmlns:a16="http://schemas.microsoft.com/office/drawing/2014/main" id="{3EBD427D-90A6-46B8-9170-CF85DD79F61E}"/>
              </a:ext>
            </a:extLst>
          </p:cNvPr>
          <p:cNvGrpSpPr/>
          <p:nvPr/>
        </p:nvGrpSpPr>
        <p:grpSpPr>
          <a:xfrm>
            <a:off x="3175884" y="1375850"/>
            <a:ext cx="2792231" cy="2688053"/>
            <a:chOff x="3175883" y="1375850"/>
            <a:chExt cx="2792231" cy="2688053"/>
          </a:xfrm>
        </p:grpSpPr>
        <p:pic>
          <p:nvPicPr>
            <p:cNvPr id="4" name="Picture 3">
              <a:extLst>
                <a:ext uri="{FF2B5EF4-FFF2-40B4-BE49-F238E27FC236}">
                  <a16:creationId xmlns:a16="http://schemas.microsoft.com/office/drawing/2014/main" id="{CA440A76-7437-6345-84DC-BE226BDCD2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033270" y="1375850"/>
              <a:ext cx="1077459" cy="952897"/>
            </a:xfrm>
            <a:prstGeom prst="rect">
              <a:avLst/>
            </a:prstGeom>
          </p:spPr>
        </p:pic>
        <p:sp>
          <p:nvSpPr>
            <p:cNvPr id="11" name="Rectangle 10">
              <a:extLst>
                <a:ext uri="{FF2B5EF4-FFF2-40B4-BE49-F238E27FC236}">
                  <a16:creationId xmlns:a16="http://schemas.microsoft.com/office/drawing/2014/main" id="{D9FF1B3D-8F2B-5045-BD75-4F31C6A54576}"/>
                </a:ext>
              </a:extLst>
            </p:cNvPr>
            <p:cNvSpPr/>
            <p:nvPr/>
          </p:nvSpPr>
          <p:spPr>
            <a:xfrm>
              <a:off x="3175883" y="2555798"/>
              <a:ext cx="2792231" cy="1508105"/>
            </a:xfrm>
            <a:prstGeom prst="rect">
              <a:avLst/>
            </a:prstGeom>
          </p:spPr>
          <p:txBody>
            <a:bodyPr wrap="square" anchor="ctr">
              <a:spAutoFit/>
            </a:bodyPr>
            <a:lstStyle/>
            <a:p>
              <a:pPr algn="ctr" defTabSz="685783">
                <a:defRPr/>
              </a:pPr>
              <a:r>
                <a:rPr lang="en-US" sz="2000" b="1" dirty="0">
                  <a:solidFill>
                    <a:schemeClr val="bg1"/>
                  </a:solidFill>
                  <a:latin typeface="IBM Plex Sans"/>
                </a:rPr>
                <a:t>Visibility</a:t>
              </a:r>
              <a:br>
                <a:rPr lang="en-US" sz="2000" b="1" dirty="0">
                  <a:solidFill>
                    <a:schemeClr val="bg1"/>
                  </a:solidFill>
                  <a:latin typeface="IBM Plex Sans"/>
                </a:rPr>
              </a:br>
              <a:r>
                <a:rPr lang="en-US" sz="1800" dirty="0">
                  <a:solidFill>
                    <a:schemeClr val="bg1"/>
                  </a:solidFill>
                  <a:latin typeface="Arial" panose="020B0604020202020204"/>
                </a:rPr>
                <a:t>of your automation – know what is being automated, when, and  by whom</a:t>
              </a:r>
              <a:endParaRPr lang="en-US" sz="1200" dirty="0">
                <a:solidFill>
                  <a:schemeClr val="bg1"/>
                </a:solidFill>
                <a:latin typeface="IBM Plex Sans"/>
              </a:endParaRPr>
            </a:p>
          </p:txBody>
        </p:sp>
      </p:grpSp>
      <p:grpSp>
        <p:nvGrpSpPr>
          <p:cNvPr id="20" name="Group 19">
            <a:extLst>
              <a:ext uri="{FF2B5EF4-FFF2-40B4-BE49-F238E27FC236}">
                <a16:creationId xmlns:a16="http://schemas.microsoft.com/office/drawing/2014/main" id="{2D7E536B-CC45-4201-8E30-D93746874657}"/>
              </a:ext>
            </a:extLst>
          </p:cNvPr>
          <p:cNvGrpSpPr/>
          <p:nvPr/>
        </p:nvGrpSpPr>
        <p:grpSpPr>
          <a:xfrm>
            <a:off x="6202594" y="1319725"/>
            <a:ext cx="2712807" cy="3067908"/>
            <a:chOff x="6202593" y="1319724"/>
            <a:chExt cx="2712807" cy="3067908"/>
          </a:xfrm>
        </p:grpSpPr>
        <p:pic>
          <p:nvPicPr>
            <p:cNvPr id="6" name="Picture 5">
              <a:extLst>
                <a:ext uri="{FF2B5EF4-FFF2-40B4-BE49-F238E27FC236}">
                  <a16:creationId xmlns:a16="http://schemas.microsoft.com/office/drawing/2014/main" id="{662596BA-4096-744B-B43E-075250EE089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121533" y="1319724"/>
              <a:ext cx="927640" cy="950976"/>
            </a:xfrm>
            <a:prstGeom prst="rect">
              <a:avLst/>
            </a:prstGeom>
          </p:spPr>
        </p:pic>
        <p:sp>
          <p:nvSpPr>
            <p:cNvPr id="12" name="Rectangle 11">
              <a:extLst>
                <a:ext uri="{FF2B5EF4-FFF2-40B4-BE49-F238E27FC236}">
                  <a16:creationId xmlns:a16="http://schemas.microsoft.com/office/drawing/2014/main" id="{D6E17DD3-105D-B046-8F37-F79CA4B5ED63}"/>
                </a:ext>
              </a:extLst>
            </p:cNvPr>
            <p:cNvSpPr/>
            <p:nvPr/>
          </p:nvSpPr>
          <p:spPr>
            <a:xfrm>
              <a:off x="6202593" y="2571750"/>
              <a:ext cx="2712807" cy="1815882"/>
            </a:xfrm>
            <a:prstGeom prst="rect">
              <a:avLst/>
            </a:prstGeom>
          </p:spPr>
          <p:txBody>
            <a:bodyPr wrap="square">
              <a:spAutoFit/>
            </a:bodyPr>
            <a:lstStyle/>
            <a:p>
              <a:pPr algn="ctr" defTabSz="685783">
                <a:defRPr/>
              </a:pPr>
              <a:r>
                <a:rPr lang="en-US" sz="2000" b="1" dirty="0">
                  <a:solidFill>
                    <a:schemeClr val="bg1"/>
                  </a:solidFill>
                  <a:latin typeface="IBM Plex Sans"/>
                </a:rPr>
                <a:t>Simplicity</a:t>
              </a:r>
              <a:br>
                <a:rPr lang="en-US" sz="2000" b="1" dirty="0">
                  <a:solidFill>
                    <a:schemeClr val="bg1"/>
                  </a:solidFill>
                  <a:latin typeface="IBM Plex Sans"/>
                </a:rPr>
              </a:br>
              <a:r>
                <a:rPr lang="en-US" sz="1800" dirty="0">
                  <a:solidFill>
                    <a:schemeClr val="bg1"/>
                  </a:solidFill>
                  <a:latin typeface="IBM Plex Sans"/>
                </a:rPr>
                <a:t>increases productivity </a:t>
              </a:r>
              <a:r>
                <a:rPr lang="en-US" sz="1800" kern="0" dirty="0">
                  <a:solidFill>
                    <a:schemeClr val="bg1"/>
                  </a:solidFill>
                  <a:latin typeface="IBM Plex Sans" panose="020B0503050203000203" pitchFamily="34" charset="0"/>
                  <a:cs typeface="Arial" panose="020B0604020202020204" pitchFamily="34" charset="0"/>
                </a:rPr>
                <a:t>with certified collections that codify system-specific knowledge and</a:t>
              </a:r>
              <a:r>
                <a:rPr lang="en-US" sz="2000" kern="0" dirty="0">
                  <a:solidFill>
                    <a:schemeClr val="bg1"/>
                  </a:solidFill>
                  <a:latin typeface="IBM Plex Sans" panose="020B0503050203000203" pitchFamily="34" charset="0"/>
                  <a:cs typeface="Arial" panose="020B0604020202020204" pitchFamily="34" charset="0"/>
                </a:rPr>
                <a:t> </a:t>
              </a:r>
              <a:r>
                <a:rPr lang="en-US" sz="1800" kern="0" dirty="0">
                  <a:solidFill>
                    <a:schemeClr val="bg1"/>
                  </a:solidFill>
                  <a:latin typeface="IBM Plex Sans" panose="020B0503050203000203" pitchFamily="34" charset="0"/>
                  <a:cs typeface="Arial" panose="020B0604020202020204" pitchFamily="34" charset="0"/>
                </a:rPr>
                <a:t>complexity</a:t>
              </a:r>
            </a:p>
          </p:txBody>
        </p:sp>
      </p:grpSp>
      <p:sp>
        <p:nvSpPr>
          <p:cNvPr id="13" name="Title 1">
            <a:extLst>
              <a:ext uri="{FF2B5EF4-FFF2-40B4-BE49-F238E27FC236}">
                <a16:creationId xmlns:a16="http://schemas.microsoft.com/office/drawing/2014/main" id="{D927C351-5A03-E84F-B0EC-CAF8BC7B6709}"/>
              </a:ext>
            </a:extLst>
          </p:cNvPr>
          <p:cNvSpPr>
            <a:spLocks noGrp="1"/>
          </p:cNvSpPr>
          <p:nvPr>
            <p:ph type="title"/>
          </p:nvPr>
        </p:nvSpPr>
        <p:spPr>
          <a:xfrm>
            <a:off x="228600" y="201168"/>
            <a:ext cx="8505497" cy="381000"/>
          </a:xfrm>
        </p:spPr>
        <p:txBody>
          <a:bodyPr anchor="t">
            <a:noAutofit/>
          </a:bodyPr>
          <a:lstStyle/>
          <a:p>
            <a:r>
              <a:rPr lang="en-US" dirty="0"/>
              <a:t>Benefits of IBM Power automation with Ansible</a:t>
            </a:r>
          </a:p>
        </p:txBody>
      </p:sp>
      <p:sp>
        <p:nvSpPr>
          <p:cNvPr id="17" name="Slide Number Placeholder 2">
            <a:extLst>
              <a:ext uri="{FF2B5EF4-FFF2-40B4-BE49-F238E27FC236}">
                <a16:creationId xmlns:a16="http://schemas.microsoft.com/office/drawing/2014/main" id="{64206C70-EE94-4FFA-BD6A-88B7A5DD6E69}"/>
              </a:ext>
            </a:extLst>
          </p:cNvPr>
          <p:cNvSpPr>
            <a:spLocks noGrp="1"/>
          </p:cNvSpPr>
          <p:nvPr>
            <p:ph type="sldNum" sz="quarter" idx="10"/>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0BE6F14-FF48-0F4F-A8AA-2E3F25371E4A}" type="slidenum">
              <a:rPr lang="en-US" smtClean="0">
                <a:solidFill>
                  <a:srgbClr val="000000"/>
                </a:solidFill>
              </a:rPr>
              <a:pPr>
                <a:defRPr/>
              </a:pPr>
              <a:t>26</a:t>
            </a:fld>
            <a:endParaRPr lang="en-US" dirty="0">
              <a:solidFill>
                <a:srgbClr val="000000"/>
              </a:solidFill>
              <a:latin typeface="IBM Plex Sans"/>
            </a:endParaRPr>
          </a:p>
        </p:txBody>
      </p:sp>
      <p:pic>
        <p:nvPicPr>
          <p:cNvPr id="14" name="Picture 13" descr="Icon&#10;&#10;Description automatically generated">
            <a:extLst>
              <a:ext uri="{FF2B5EF4-FFF2-40B4-BE49-F238E27FC236}">
                <a16:creationId xmlns:a16="http://schemas.microsoft.com/office/drawing/2014/main" id="{DA647A69-90CB-4557-A3D3-B462A4F89669}"/>
              </a:ext>
            </a:extLst>
          </p:cNvPr>
          <p:cNvPicPr>
            <a:picLocks noChangeAspect="1"/>
          </p:cNvPicPr>
          <p:nvPr/>
        </p:nvPicPr>
        <p:blipFill>
          <a:blip r:embed="rId6"/>
          <a:stretch>
            <a:fillRect/>
          </a:stretch>
        </p:blipFill>
        <p:spPr>
          <a:xfrm>
            <a:off x="8176299" y="201169"/>
            <a:ext cx="678375" cy="713232"/>
          </a:xfrm>
          <a:prstGeom prst="rect">
            <a:avLst/>
          </a:prstGeom>
          <a:noFill/>
        </p:spPr>
      </p:pic>
      <p:pic>
        <p:nvPicPr>
          <p:cNvPr id="15" name="Picture 14" descr="A close up of a sign&#10;&#10;Description automatically generated">
            <a:extLst>
              <a:ext uri="{FF2B5EF4-FFF2-40B4-BE49-F238E27FC236}">
                <a16:creationId xmlns:a16="http://schemas.microsoft.com/office/drawing/2014/main" id="{48C56D7B-5D38-43CA-A069-C068ED938057}"/>
              </a:ext>
            </a:extLst>
          </p:cNvPr>
          <p:cNvPicPr>
            <a:picLocks noChangeAspect="1"/>
          </p:cNvPicPr>
          <p:nvPr/>
        </p:nvPicPr>
        <p:blipFill rotWithShape="1">
          <a:blip r:embed="rId7"/>
          <a:srcRect t="17677" r="1" b="36620"/>
          <a:stretch/>
        </p:blipFill>
        <p:spPr>
          <a:xfrm>
            <a:off x="4038600" y="4398532"/>
            <a:ext cx="892629" cy="502107"/>
          </a:xfrm>
          <a:prstGeom prst="rect">
            <a:avLst/>
          </a:prstGeom>
        </p:spPr>
      </p:pic>
    </p:spTree>
    <p:extLst>
      <p:ext uri="{BB962C8B-B14F-4D97-AF65-F5344CB8AC3E}">
        <p14:creationId xmlns:p14="http://schemas.microsoft.com/office/powerpoint/2010/main" val="336385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320568-07E5-9040-B2A9-7B40B93DBB42}"/>
              </a:ext>
            </a:extLst>
          </p:cNvPr>
          <p:cNvSpPr>
            <a:spLocks noGrp="1"/>
          </p:cNvSpPr>
          <p:nvPr>
            <p:ph type="title"/>
          </p:nvPr>
        </p:nvSpPr>
        <p:spPr>
          <a:xfrm>
            <a:off x="212451" y="133669"/>
            <a:ext cx="8408194" cy="558627"/>
          </a:xfrm>
        </p:spPr>
        <p:txBody>
          <a:bodyPr vert="horz" lIns="68580" tIns="34290" rIns="68580" bIns="34290" rtlCol="0" anchor="ctr">
            <a:normAutofit fontScale="90000"/>
          </a:bodyPr>
          <a:lstStyle/>
          <a:p>
            <a:r>
              <a:rPr lang="en-US" dirty="0">
                <a:latin typeface="Arial" panose="020B0604020202020204" pitchFamily="34" charset="0"/>
                <a:cs typeface="Arial" panose="020B0604020202020204" pitchFamily="34" charset="0"/>
              </a:rPr>
              <a:t>Red Hat Ansible Automation Platform 2.x for IBM Power</a:t>
            </a:r>
            <a:br>
              <a:rPr lang="en-US"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(Made generally available on December 2</a:t>
            </a:r>
            <a:r>
              <a:rPr lang="en-US" sz="1200" baseline="30000" dirty="0">
                <a:latin typeface="Arial" panose="020B0604020202020204" pitchFamily="34" charset="0"/>
                <a:cs typeface="Arial" panose="020B0604020202020204" pitchFamily="34" charset="0"/>
              </a:rPr>
              <a:t>nd</a:t>
            </a:r>
            <a:r>
              <a:rPr lang="en-US" sz="1200" dirty="0">
                <a:latin typeface="Arial" panose="020B0604020202020204" pitchFamily="34" charset="0"/>
                <a:cs typeface="Arial" panose="020B0604020202020204" pitchFamily="34" charset="0"/>
              </a:rPr>
              <a:t>, 2021 – </a:t>
            </a:r>
            <a:r>
              <a:rPr lang="en-US" sz="1200" dirty="0">
                <a:latin typeface="Arial" panose="020B0604020202020204" pitchFamily="34" charset="0"/>
                <a:cs typeface="Arial" panose="020B0604020202020204" pitchFamily="34" charset="0"/>
                <a:hlinkClick r:id="rId4"/>
              </a:rPr>
              <a:t>link</a:t>
            </a:r>
            <a:r>
              <a:rPr lang="en-US" sz="1200" dirty="0">
                <a:latin typeface="Arial" panose="020B0604020202020204" pitchFamily="34" charset="0"/>
                <a:cs typeface="Arial" panose="020B0604020202020204" pitchFamily="34" charset="0"/>
              </a:rPr>
              <a:t> to more details)</a:t>
            </a:r>
            <a:endParaRPr lang="en-US" kern="1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DCF964F-AAA2-4648-9434-4969F9D7F2AD}"/>
              </a:ext>
            </a:extLst>
          </p:cNvPr>
          <p:cNvPicPr>
            <a:picLocks noChangeAspect="1"/>
          </p:cNvPicPr>
          <p:nvPr/>
        </p:nvPicPr>
        <p:blipFill>
          <a:blip r:embed="rId5"/>
          <a:stretch>
            <a:fillRect/>
          </a:stretch>
        </p:blipFill>
        <p:spPr>
          <a:xfrm>
            <a:off x="324499" y="1594093"/>
            <a:ext cx="2472100" cy="1451834"/>
          </a:xfrm>
          <a:prstGeom prst="rect">
            <a:avLst/>
          </a:prstGeom>
        </p:spPr>
      </p:pic>
      <p:sp>
        <p:nvSpPr>
          <p:cNvPr id="39" name="TextBox 38">
            <a:extLst>
              <a:ext uri="{FF2B5EF4-FFF2-40B4-BE49-F238E27FC236}">
                <a16:creationId xmlns:a16="http://schemas.microsoft.com/office/drawing/2014/main" id="{0784E3FF-20DB-432C-8519-A6431D422B20}"/>
              </a:ext>
            </a:extLst>
          </p:cNvPr>
          <p:cNvSpPr txBox="1"/>
          <p:nvPr/>
        </p:nvSpPr>
        <p:spPr>
          <a:xfrm>
            <a:off x="7744708" y="1009009"/>
            <a:ext cx="1279621" cy="369332"/>
          </a:xfrm>
          <a:prstGeom prst="rect">
            <a:avLst/>
          </a:prstGeom>
          <a:solidFill>
            <a:schemeClr val="tx1"/>
          </a:solidFill>
        </p:spPr>
        <p:txBody>
          <a:bodyPr wrap="square" rtlCol="0">
            <a:spAutoFit/>
          </a:bodyPr>
          <a:lstStyle/>
          <a:p>
            <a:pPr defTabSz="685800">
              <a:defRPr/>
            </a:pPr>
            <a:r>
              <a:rPr lang="en-US" sz="1800" b="1" dirty="0">
                <a:solidFill>
                  <a:schemeClr val="bg1"/>
                </a:solidFill>
                <a:latin typeface="Calibri" panose="020F0502020204030204"/>
              </a:rPr>
              <a:t>Endpoints</a:t>
            </a:r>
          </a:p>
        </p:txBody>
      </p:sp>
      <p:sp>
        <p:nvSpPr>
          <p:cNvPr id="57" name="Arrow: Left-Right 56">
            <a:extLst>
              <a:ext uri="{FF2B5EF4-FFF2-40B4-BE49-F238E27FC236}">
                <a16:creationId xmlns:a16="http://schemas.microsoft.com/office/drawing/2014/main" id="{786702BE-2392-4B0D-B3C5-0E159C22EB45}"/>
              </a:ext>
            </a:extLst>
          </p:cNvPr>
          <p:cNvSpPr/>
          <p:nvPr/>
        </p:nvSpPr>
        <p:spPr>
          <a:xfrm>
            <a:off x="2851938" y="2174836"/>
            <a:ext cx="489588" cy="268450"/>
          </a:xfrm>
          <a:prstGeom prst="leftRightArrow">
            <a:avLst>
              <a:gd name="adj1" fmla="val 340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solidFill>
                <a:prstClr val="white"/>
              </a:solidFill>
              <a:latin typeface="Calibri" panose="020F0502020204030204"/>
            </a:endParaRPr>
          </a:p>
        </p:txBody>
      </p:sp>
      <p:cxnSp>
        <p:nvCxnSpPr>
          <p:cNvPr id="65" name="Straight Arrow Connector 64">
            <a:extLst>
              <a:ext uri="{FF2B5EF4-FFF2-40B4-BE49-F238E27FC236}">
                <a16:creationId xmlns:a16="http://schemas.microsoft.com/office/drawing/2014/main" id="{B818B461-CF69-45C6-99D3-973B1DD98979}"/>
              </a:ext>
            </a:extLst>
          </p:cNvPr>
          <p:cNvCxnSpPr>
            <a:cxnSpLocks/>
          </p:cNvCxnSpPr>
          <p:nvPr/>
        </p:nvCxnSpPr>
        <p:spPr>
          <a:xfrm flipV="1">
            <a:off x="6344324" y="2047373"/>
            <a:ext cx="815600" cy="22446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2FDDB4D-45EA-4B67-8B82-D8AC2072BE99}"/>
              </a:ext>
            </a:extLst>
          </p:cNvPr>
          <p:cNvCxnSpPr>
            <a:cxnSpLocks/>
          </p:cNvCxnSpPr>
          <p:nvPr/>
        </p:nvCxnSpPr>
        <p:spPr>
          <a:xfrm flipV="1">
            <a:off x="6327045" y="2164689"/>
            <a:ext cx="614464" cy="1329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B8BBE6-FA6D-4653-9B5B-219096C7BC55}"/>
              </a:ext>
            </a:extLst>
          </p:cNvPr>
          <p:cNvCxnSpPr>
            <a:cxnSpLocks/>
          </p:cNvCxnSpPr>
          <p:nvPr/>
        </p:nvCxnSpPr>
        <p:spPr>
          <a:xfrm>
            <a:off x="6327045" y="2291106"/>
            <a:ext cx="764930" cy="386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97F8F56-38A7-40D3-A1EC-315BB6E652C6}"/>
              </a:ext>
            </a:extLst>
          </p:cNvPr>
          <p:cNvCxnSpPr>
            <a:cxnSpLocks/>
          </p:cNvCxnSpPr>
          <p:nvPr/>
        </p:nvCxnSpPr>
        <p:spPr>
          <a:xfrm>
            <a:off x="6344324" y="2305279"/>
            <a:ext cx="649205" cy="17837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46D2BD3-47F9-40A0-A503-37917835BAE3}"/>
              </a:ext>
            </a:extLst>
          </p:cNvPr>
          <p:cNvCxnSpPr>
            <a:cxnSpLocks/>
          </p:cNvCxnSpPr>
          <p:nvPr/>
        </p:nvCxnSpPr>
        <p:spPr>
          <a:xfrm flipV="1">
            <a:off x="6361602" y="1892819"/>
            <a:ext cx="916125" cy="3528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D66761DB-AC3A-46EB-AACF-D8E03E034FE9}"/>
              </a:ext>
            </a:extLst>
          </p:cNvPr>
          <p:cNvGrpSpPr/>
          <p:nvPr/>
        </p:nvGrpSpPr>
        <p:grpSpPr>
          <a:xfrm>
            <a:off x="7000744" y="1774484"/>
            <a:ext cx="1947815" cy="1456785"/>
            <a:chOff x="9334324" y="2365978"/>
            <a:chExt cx="2597087" cy="1942380"/>
          </a:xfrm>
        </p:grpSpPr>
        <p:grpSp>
          <p:nvGrpSpPr>
            <p:cNvPr id="33" name="Group 32">
              <a:extLst>
                <a:ext uri="{FF2B5EF4-FFF2-40B4-BE49-F238E27FC236}">
                  <a16:creationId xmlns:a16="http://schemas.microsoft.com/office/drawing/2014/main" id="{32A96930-247A-4815-9D94-0B30EC6CBABE}"/>
                </a:ext>
              </a:extLst>
            </p:cNvPr>
            <p:cNvGrpSpPr/>
            <p:nvPr/>
          </p:nvGrpSpPr>
          <p:grpSpPr>
            <a:xfrm>
              <a:off x="9334324" y="2402006"/>
              <a:ext cx="698845" cy="704313"/>
              <a:chOff x="9376106" y="2910211"/>
              <a:chExt cx="974240" cy="981863"/>
            </a:xfrm>
          </p:grpSpPr>
          <p:pic>
            <p:nvPicPr>
              <p:cNvPr id="10" name="Picture 21">
                <a:extLst>
                  <a:ext uri="{FF2B5EF4-FFF2-40B4-BE49-F238E27FC236}">
                    <a16:creationId xmlns:a16="http://schemas.microsoft.com/office/drawing/2014/main" id="{51097075-098D-8B41-BF70-AD07C7560898}"/>
                  </a:ext>
                </a:extLst>
              </p:cNvPr>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007510" y="2910211"/>
                <a:ext cx="342836" cy="340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5">
                <a:extLst>
                  <a:ext uri="{FF2B5EF4-FFF2-40B4-BE49-F238E27FC236}">
                    <a16:creationId xmlns:a16="http://schemas.microsoft.com/office/drawing/2014/main" id="{1C5355C0-F63D-D24B-84F6-3FC9082AA4C2}"/>
                  </a:ext>
                </a:extLst>
              </p:cNvPr>
              <p:cNvGraphicFramePr>
                <a:graphicFrameLocks noChangeAspect="1"/>
              </p:cNvGraphicFramePr>
              <p:nvPr/>
            </p:nvGraphicFramePr>
            <p:xfrm>
              <a:off x="9693332" y="3206719"/>
              <a:ext cx="362929" cy="358013"/>
            </p:xfrm>
            <a:graphic>
              <a:graphicData uri="http://schemas.openxmlformats.org/presentationml/2006/ole">
                <mc:AlternateContent xmlns:mc="http://schemas.openxmlformats.org/markup-compatibility/2006">
                  <mc:Choice xmlns:v="urn:schemas-microsoft-com:vml" Requires="v">
                    <p:oleObj spid="_x0000_s2056" name="Photo Editor Photo" r:id="rId7" imgW="4409524" imgH="4409524" progId="">
                      <p:embed/>
                    </p:oleObj>
                  </mc:Choice>
                  <mc:Fallback>
                    <p:oleObj name="Photo Editor Photo" r:id="rId7" imgW="4409524" imgH="4409524" progId="">
                      <p:embed/>
                      <p:pic>
                        <p:nvPicPr>
                          <p:cNvPr id="13" name="Object 5">
                            <a:extLst>
                              <a:ext uri="{FF2B5EF4-FFF2-40B4-BE49-F238E27FC236}">
                                <a16:creationId xmlns:a16="http://schemas.microsoft.com/office/drawing/2014/main" id="{1C5355C0-F63D-D24B-84F6-3FC9082AA4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3332" y="3206719"/>
                            <a:ext cx="362929" cy="358013"/>
                          </a:xfrm>
                          <a:prstGeom prst="rect">
                            <a:avLst/>
                          </a:prstGeom>
                          <a:noFill/>
                          <a:ln>
                            <a:noFill/>
                          </a:ln>
                          <a:effectLst/>
                        </p:spPr>
                      </p:pic>
                    </p:oleObj>
                  </mc:Fallback>
                </mc:AlternateContent>
              </a:graphicData>
            </a:graphic>
          </p:graphicFrame>
          <p:pic>
            <p:nvPicPr>
              <p:cNvPr id="15" name="Picture 14">
                <a:extLst>
                  <a:ext uri="{FF2B5EF4-FFF2-40B4-BE49-F238E27FC236}">
                    <a16:creationId xmlns:a16="http://schemas.microsoft.com/office/drawing/2014/main" id="{A1EAD5A3-7AA2-A646-AE90-9743EBAF08A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76106" y="3520630"/>
                <a:ext cx="365976" cy="371444"/>
              </a:xfrm>
              <a:prstGeom prst="rect">
                <a:avLst/>
              </a:prstGeom>
            </p:spPr>
          </p:pic>
        </p:grpSp>
        <p:pic>
          <p:nvPicPr>
            <p:cNvPr id="23" name="Picture 22">
              <a:extLst>
                <a:ext uri="{FF2B5EF4-FFF2-40B4-BE49-F238E27FC236}">
                  <a16:creationId xmlns:a16="http://schemas.microsoft.com/office/drawing/2014/main" id="{287F1C26-F8BE-094D-9E5C-87E8B5C75600}"/>
                </a:ext>
              </a:extLst>
            </p:cNvPr>
            <p:cNvPicPr>
              <a:picLocks noChangeAspect="1"/>
            </p:cNvPicPr>
            <p:nvPr/>
          </p:nvPicPr>
          <p:blipFill>
            <a:blip r:embed="rId10"/>
            <a:stretch>
              <a:fillRect/>
            </a:stretch>
          </p:blipFill>
          <p:spPr>
            <a:xfrm>
              <a:off x="11542645" y="3056449"/>
              <a:ext cx="388766" cy="388766"/>
            </a:xfrm>
            <a:prstGeom prst="rect">
              <a:avLst/>
            </a:prstGeom>
          </p:spPr>
        </p:pic>
        <p:pic>
          <p:nvPicPr>
            <p:cNvPr id="18" name="Picture 17">
              <a:extLst>
                <a:ext uri="{FF2B5EF4-FFF2-40B4-BE49-F238E27FC236}">
                  <a16:creationId xmlns:a16="http://schemas.microsoft.com/office/drawing/2014/main" id="{9F30A656-E866-4BBC-A1C3-852F0F6A4F5A}"/>
                </a:ext>
              </a:extLst>
            </p:cNvPr>
            <p:cNvPicPr>
              <a:picLocks noChangeAspect="1"/>
            </p:cNvPicPr>
            <p:nvPr/>
          </p:nvPicPr>
          <p:blipFill rotWithShape="1">
            <a:blip r:embed="rId11"/>
            <a:srcRect l="43932"/>
            <a:stretch/>
          </p:blipFill>
          <p:spPr>
            <a:xfrm>
              <a:off x="11056593" y="2365978"/>
              <a:ext cx="568285" cy="1086736"/>
            </a:xfrm>
            <a:prstGeom prst="rect">
              <a:avLst/>
            </a:prstGeom>
          </p:spPr>
        </p:pic>
        <p:pic>
          <p:nvPicPr>
            <p:cNvPr id="30" name="Picture 10">
              <a:extLst>
                <a:ext uri="{FF2B5EF4-FFF2-40B4-BE49-F238E27FC236}">
                  <a16:creationId xmlns:a16="http://schemas.microsoft.com/office/drawing/2014/main" id="{4E6070E6-3ADE-45A8-9183-00029E7905B0}"/>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9546565" y="2488307"/>
              <a:ext cx="1297787" cy="9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 name="Picture 21">
              <a:extLst>
                <a:ext uri="{FF2B5EF4-FFF2-40B4-BE49-F238E27FC236}">
                  <a16:creationId xmlns:a16="http://schemas.microsoft.com/office/drawing/2014/main" id="{80E965A8-3DD5-44FA-9FEB-BA72581477DB}"/>
                </a:ext>
              </a:extLst>
            </p:cNvPr>
            <p:cNvPicPr>
              <a:picLocks noChangeAspect="1"/>
            </p:cNvPicPr>
            <p:nvPr/>
          </p:nvPicPr>
          <p:blipFill>
            <a:blip r:embed="rId13"/>
            <a:stretch>
              <a:fillRect/>
            </a:stretch>
          </p:blipFill>
          <p:spPr>
            <a:xfrm>
              <a:off x="10033637" y="3732574"/>
              <a:ext cx="1022956" cy="304969"/>
            </a:xfrm>
            <a:prstGeom prst="rect">
              <a:avLst/>
            </a:prstGeom>
          </p:spPr>
        </p:pic>
        <p:sp>
          <p:nvSpPr>
            <p:cNvPr id="31" name="TextBox 30">
              <a:extLst>
                <a:ext uri="{FF2B5EF4-FFF2-40B4-BE49-F238E27FC236}">
                  <a16:creationId xmlns:a16="http://schemas.microsoft.com/office/drawing/2014/main" id="{72B0EAC4-2C6A-46AD-8A53-6E51B74B506B}"/>
                </a:ext>
              </a:extLst>
            </p:cNvPr>
            <p:cNvSpPr txBox="1"/>
            <p:nvPr/>
          </p:nvSpPr>
          <p:spPr>
            <a:xfrm>
              <a:off x="10308972" y="4000582"/>
              <a:ext cx="466368" cy="307776"/>
            </a:xfrm>
            <a:prstGeom prst="rect">
              <a:avLst/>
            </a:prstGeom>
            <a:noFill/>
          </p:spPr>
          <p:txBody>
            <a:bodyPr wrap="none" rtlCol="0">
              <a:spAutoFit/>
            </a:bodyPr>
            <a:lstStyle/>
            <a:p>
              <a:pPr defTabSz="685800">
                <a:defRPr/>
              </a:pPr>
              <a:r>
                <a:rPr lang="en-US" sz="900" dirty="0">
                  <a:solidFill>
                    <a:schemeClr val="bg1"/>
                  </a:solidFill>
                  <a:latin typeface="Calibri" panose="020F0502020204030204"/>
                </a:rPr>
                <a:t>x86</a:t>
              </a:r>
            </a:p>
          </p:txBody>
        </p:sp>
        <p:sp>
          <p:nvSpPr>
            <p:cNvPr id="35" name="TextBox 34">
              <a:extLst>
                <a:ext uri="{FF2B5EF4-FFF2-40B4-BE49-F238E27FC236}">
                  <a16:creationId xmlns:a16="http://schemas.microsoft.com/office/drawing/2014/main" id="{04EF4474-E2A3-4FE2-BE4F-ECBAE5D642FE}"/>
                </a:ext>
              </a:extLst>
            </p:cNvPr>
            <p:cNvSpPr txBox="1"/>
            <p:nvPr/>
          </p:nvSpPr>
          <p:spPr>
            <a:xfrm>
              <a:off x="9777396" y="3376007"/>
              <a:ext cx="934444" cy="307776"/>
            </a:xfrm>
            <a:prstGeom prst="rect">
              <a:avLst/>
            </a:prstGeom>
            <a:noFill/>
          </p:spPr>
          <p:txBody>
            <a:bodyPr wrap="none" rtlCol="0">
              <a:spAutoFit/>
            </a:bodyPr>
            <a:lstStyle/>
            <a:p>
              <a:pPr defTabSz="685800">
                <a:defRPr/>
              </a:pPr>
              <a:r>
                <a:rPr lang="en-US" sz="900" dirty="0">
                  <a:solidFill>
                    <a:schemeClr val="bg1"/>
                  </a:solidFill>
                  <a:latin typeface="Calibri" panose="020F0502020204030204"/>
                </a:rPr>
                <a:t>IBM Power</a:t>
              </a:r>
            </a:p>
          </p:txBody>
        </p:sp>
        <p:sp>
          <p:nvSpPr>
            <p:cNvPr id="36" name="TextBox 35">
              <a:extLst>
                <a:ext uri="{FF2B5EF4-FFF2-40B4-BE49-F238E27FC236}">
                  <a16:creationId xmlns:a16="http://schemas.microsoft.com/office/drawing/2014/main" id="{CA55C2C6-1E5E-4A22-BC84-442C4B15646A}"/>
                </a:ext>
              </a:extLst>
            </p:cNvPr>
            <p:cNvSpPr txBox="1"/>
            <p:nvPr/>
          </p:nvSpPr>
          <p:spPr>
            <a:xfrm>
              <a:off x="11005018" y="3376219"/>
              <a:ext cx="607432" cy="307776"/>
            </a:xfrm>
            <a:prstGeom prst="rect">
              <a:avLst/>
            </a:prstGeom>
            <a:noFill/>
          </p:spPr>
          <p:txBody>
            <a:bodyPr wrap="none" rtlCol="0">
              <a:spAutoFit/>
            </a:bodyPr>
            <a:lstStyle/>
            <a:p>
              <a:pPr defTabSz="685800">
                <a:defRPr/>
              </a:pPr>
              <a:r>
                <a:rPr lang="en-US" sz="900" dirty="0">
                  <a:solidFill>
                    <a:schemeClr val="bg1"/>
                  </a:solidFill>
                  <a:latin typeface="Calibri" panose="020F0502020204030204"/>
                </a:rPr>
                <a:t>IBM Z</a:t>
              </a:r>
            </a:p>
          </p:txBody>
        </p:sp>
      </p:grpSp>
      <p:sp>
        <p:nvSpPr>
          <p:cNvPr id="2" name="Rectangle 1">
            <a:extLst>
              <a:ext uri="{FF2B5EF4-FFF2-40B4-BE49-F238E27FC236}">
                <a16:creationId xmlns:a16="http://schemas.microsoft.com/office/drawing/2014/main" id="{E406B373-D9B1-C54E-B674-49A8454C6348}"/>
              </a:ext>
            </a:extLst>
          </p:cNvPr>
          <p:cNvSpPr/>
          <p:nvPr/>
        </p:nvSpPr>
        <p:spPr>
          <a:xfrm>
            <a:off x="324500" y="3608776"/>
            <a:ext cx="2946548" cy="669414"/>
          </a:xfrm>
          <a:prstGeom prst="rect">
            <a:avLst/>
          </a:prstGeom>
        </p:spPr>
        <p:txBody>
          <a:bodyPr wrap="square">
            <a:spAutoFit/>
          </a:bodyPr>
          <a:lstStyle/>
          <a:p>
            <a:pPr defTabSz="685800">
              <a:defRPr/>
            </a:pPr>
            <a:r>
              <a:rPr lang="en-US" b="1" dirty="0">
                <a:solidFill>
                  <a:schemeClr val="bg1"/>
                </a:solidFill>
                <a:latin typeface="Calibri" panose="020F0502020204030204"/>
              </a:rPr>
              <a:t>Ansible Automation Controller</a:t>
            </a:r>
          </a:p>
          <a:p>
            <a:pPr marL="214313" indent="-214313" defTabSz="685800">
              <a:buFont typeface="Arial" panose="020B0604020202020204" pitchFamily="34" charset="0"/>
              <a:buChar char="•"/>
              <a:defRPr/>
            </a:pPr>
            <a:r>
              <a:rPr lang="en-US" sz="1200" dirty="0">
                <a:solidFill>
                  <a:schemeClr val="bg1"/>
                </a:solidFill>
                <a:latin typeface="Calibri" panose="020F0502020204030204"/>
              </a:rPr>
              <a:t>Enterprise-wide graphical management of multi-platform Ansible estate</a:t>
            </a:r>
          </a:p>
        </p:txBody>
      </p:sp>
      <p:sp>
        <p:nvSpPr>
          <p:cNvPr id="4" name="Rectangle 3">
            <a:extLst>
              <a:ext uri="{FF2B5EF4-FFF2-40B4-BE49-F238E27FC236}">
                <a16:creationId xmlns:a16="http://schemas.microsoft.com/office/drawing/2014/main" id="{AC2F2E99-0889-6D48-AB6D-837AE8A46798}"/>
              </a:ext>
            </a:extLst>
          </p:cNvPr>
          <p:cNvSpPr/>
          <p:nvPr/>
        </p:nvSpPr>
        <p:spPr>
          <a:xfrm>
            <a:off x="3683620" y="3608776"/>
            <a:ext cx="2572848" cy="854080"/>
          </a:xfrm>
          <a:prstGeom prst="rect">
            <a:avLst/>
          </a:prstGeom>
        </p:spPr>
        <p:txBody>
          <a:bodyPr wrap="square">
            <a:spAutoFit/>
          </a:bodyPr>
          <a:lstStyle/>
          <a:p>
            <a:pPr defTabSz="685800">
              <a:defRPr/>
            </a:pPr>
            <a:r>
              <a:rPr lang="en-US" b="1" dirty="0">
                <a:solidFill>
                  <a:schemeClr val="bg1"/>
                </a:solidFill>
                <a:latin typeface="Calibri" panose="020F0502020204030204"/>
              </a:rPr>
              <a:t>Ansible Execution Environments</a:t>
            </a:r>
          </a:p>
          <a:p>
            <a:pPr marL="214313" indent="-214313" defTabSz="685800">
              <a:buFont typeface="Arial" panose="020B0604020202020204" pitchFamily="34" charset="0"/>
              <a:buChar char="•"/>
              <a:defRPr/>
            </a:pPr>
            <a:r>
              <a:rPr lang="en-US" sz="1200" dirty="0">
                <a:solidFill>
                  <a:schemeClr val="bg1"/>
                </a:solidFill>
                <a:latin typeface="Calibri" panose="020F0502020204030204"/>
              </a:rPr>
              <a:t>Execution plane for automation</a:t>
            </a:r>
          </a:p>
          <a:p>
            <a:pPr marL="214313" indent="-214313" defTabSz="685800">
              <a:buFont typeface="Arial" panose="020B0604020202020204" pitchFamily="34" charset="0"/>
              <a:buChar char="•"/>
              <a:defRPr/>
            </a:pPr>
            <a:r>
              <a:rPr lang="en-US" sz="1200" dirty="0">
                <a:solidFill>
                  <a:schemeClr val="bg1"/>
                </a:solidFill>
                <a:latin typeface="Calibri" panose="020F0502020204030204"/>
              </a:rPr>
              <a:t>Contains Ansible Core, Python and Collections – all containerized</a:t>
            </a:r>
          </a:p>
        </p:txBody>
      </p:sp>
      <p:sp>
        <p:nvSpPr>
          <p:cNvPr id="6" name="Rectangle 5">
            <a:extLst>
              <a:ext uri="{FF2B5EF4-FFF2-40B4-BE49-F238E27FC236}">
                <a16:creationId xmlns:a16="http://schemas.microsoft.com/office/drawing/2014/main" id="{5FBCFC79-B7C7-F24E-AE9C-0AE0ABC6ADF7}"/>
              </a:ext>
            </a:extLst>
          </p:cNvPr>
          <p:cNvSpPr/>
          <p:nvPr/>
        </p:nvSpPr>
        <p:spPr>
          <a:xfrm>
            <a:off x="6703015" y="3608776"/>
            <a:ext cx="2440985" cy="669414"/>
          </a:xfrm>
          <a:prstGeom prst="rect">
            <a:avLst/>
          </a:prstGeom>
        </p:spPr>
        <p:txBody>
          <a:bodyPr wrap="square">
            <a:spAutoFit/>
          </a:bodyPr>
          <a:lstStyle/>
          <a:p>
            <a:pPr defTabSz="685800">
              <a:defRPr/>
            </a:pPr>
            <a:r>
              <a:rPr lang="en-US" b="1" dirty="0">
                <a:solidFill>
                  <a:schemeClr val="bg1"/>
                </a:solidFill>
                <a:latin typeface="Calibri" panose="020F0502020204030204"/>
              </a:rPr>
              <a:t>Ansible Endpoints</a:t>
            </a:r>
          </a:p>
          <a:p>
            <a:pPr marL="214313" indent="-214313" defTabSz="685800">
              <a:buFont typeface="Arial" panose="020B0604020202020204" pitchFamily="34" charset="0"/>
              <a:buChar char="•"/>
              <a:defRPr/>
            </a:pPr>
            <a:r>
              <a:rPr lang="en-US" sz="1200" dirty="0">
                <a:solidFill>
                  <a:schemeClr val="bg1"/>
                </a:solidFill>
                <a:latin typeface="Calibri" panose="020F0502020204030204"/>
              </a:rPr>
              <a:t>Enterprise-wide automation; modules are executed here</a:t>
            </a:r>
          </a:p>
        </p:txBody>
      </p:sp>
      <p:cxnSp>
        <p:nvCxnSpPr>
          <p:cNvPr id="9" name="Straight Connector 8">
            <a:extLst>
              <a:ext uri="{FF2B5EF4-FFF2-40B4-BE49-F238E27FC236}">
                <a16:creationId xmlns:a16="http://schemas.microsoft.com/office/drawing/2014/main" id="{B7237A5A-355E-6245-B1A7-2B4B3EEFC976}"/>
              </a:ext>
            </a:extLst>
          </p:cNvPr>
          <p:cNvCxnSpPr/>
          <p:nvPr/>
        </p:nvCxnSpPr>
        <p:spPr>
          <a:xfrm>
            <a:off x="118242" y="3397989"/>
            <a:ext cx="8891752" cy="0"/>
          </a:xfrm>
          <a:prstGeom prst="line">
            <a:avLst/>
          </a:prstGeom>
          <a:ln w="38100">
            <a:solidFill>
              <a:srgbClr val="C000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0FF42CBB-C646-1D41-AD19-658112D0FE1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7399" y="4425292"/>
            <a:ext cx="401283" cy="407279"/>
          </a:xfrm>
          <a:prstGeom prst="rect">
            <a:avLst/>
          </a:prstGeom>
        </p:spPr>
      </p:pic>
      <p:pic>
        <p:nvPicPr>
          <p:cNvPr id="8" name="Picture 7">
            <a:extLst>
              <a:ext uri="{FF2B5EF4-FFF2-40B4-BE49-F238E27FC236}">
                <a16:creationId xmlns:a16="http://schemas.microsoft.com/office/drawing/2014/main" id="{BEB4D120-46F5-8E40-9C7F-CBFB714EFC87}"/>
              </a:ext>
            </a:extLst>
          </p:cNvPr>
          <p:cNvPicPr>
            <a:picLocks noChangeAspect="1"/>
          </p:cNvPicPr>
          <p:nvPr/>
        </p:nvPicPr>
        <p:blipFill rotWithShape="1">
          <a:blip r:embed="rId14"/>
          <a:srcRect r="65550"/>
          <a:stretch/>
        </p:blipFill>
        <p:spPr>
          <a:xfrm>
            <a:off x="-17596" y="3519419"/>
            <a:ext cx="401772" cy="421791"/>
          </a:xfrm>
          <a:prstGeom prst="rect">
            <a:avLst/>
          </a:prstGeom>
        </p:spPr>
      </p:pic>
      <p:pic>
        <p:nvPicPr>
          <p:cNvPr id="51" name="Picture 50">
            <a:extLst>
              <a:ext uri="{FF2B5EF4-FFF2-40B4-BE49-F238E27FC236}">
                <a16:creationId xmlns:a16="http://schemas.microsoft.com/office/drawing/2014/main" id="{2F671DB4-9320-D74D-A972-4DA75470B69A}"/>
              </a:ext>
            </a:extLst>
          </p:cNvPr>
          <p:cNvPicPr>
            <a:picLocks noChangeAspect="1"/>
          </p:cNvPicPr>
          <p:nvPr/>
        </p:nvPicPr>
        <p:blipFill rotWithShape="1">
          <a:blip r:embed="rId14"/>
          <a:srcRect l="34966" r="35918"/>
          <a:stretch/>
        </p:blipFill>
        <p:spPr>
          <a:xfrm>
            <a:off x="3378029" y="3519419"/>
            <a:ext cx="339566" cy="421791"/>
          </a:xfrm>
          <a:prstGeom prst="rect">
            <a:avLst/>
          </a:prstGeom>
        </p:spPr>
      </p:pic>
      <p:pic>
        <p:nvPicPr>
          <p:cNvPr id="52" name="Picture 51">
            <a:extLst>
              <a:ext uri="{FF2B5EF4-FFF2-40B4-BE49-F238E27FC236}">
                <a16:creationId xmlns:a16="http://schemas.microsoft.com/office/drawing/2014/main" id="{45A5DA7B-508F-024D-83DC-1F64E75A4265}"/>
              </a:ext>
            </a:extLst>
          </p:cNvPr>
          <p:cNvPicPr>
            <a:picLocks noChangeAspect="1"/>
          </p:cNvPicPr>
          <p:nvPr/>
        </p:nvPicPr>
        <p:blipFill rotWithShape="1">
          <a:blip r:embed="rId14"/>
          <a:srcRect l="66570"/>
          <a:stretch/>
        </p:blipFill>
        <p:spPr>
          <a:xfrm>
            <a:off x="6396252" y="3519419"/>
            <a:ext cx="389879" cy="421791"/>
          </a:xfrm>
          <a:prstGeom prst="rect">
            <a:avLst/>
          </a:prstGeom>
        </p:spPr>
      </p:pic>
      <p:pic>
        <p:nvPicPr>
          <p:cNvPr id="54" name="Picture 53">
            <a:extLst>
              <a:ext uri="{FF2B5EF4-FFF2-40B4-BE49-F238E27FC236}">
                <a16:creationId xmlns:a16="http://schemas.microsoft.com/office/drawing/2014/main" id="{7371E174-00CE-B940-AD74-67460559B79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06545" y="2105445"/>
            <a:ext cx="196892" cy="199834"/>
          </a:xfrm>
          <a:prstGeom prst="rect">
            <a:avLst/>
          </a:prstGeom>
        </p:spPr>
      </p:pic>
      <p:pic>
        <p:nvPicPr>
          <p:cNvPr id="56" name="Picture 21">
            <a:extLst>
              <a:ext uri="{FF2B5EF4-FFF2-40B4-BE49-F238E27FC236}">
                <a16:creationId xmlns:a16="http://schemas.microsoft.com/office/drawing/2014/main" id="{758C7768-A9C5-904A-A524-C7761D235BA7}"/>
              </a:ext>
            </a:extLst>
          </p:cNvPr>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163338" y="4337759"/>
            <a:ext cx="257127" cy="255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8" name="Object 5">
            <a:extLst>
              <a:ext uri="{FF2B5EF4-FFF2-40B4-BE49-F238E27FC236}">
                <a16:creationId xmlns:a16="http://schemas.microsoft.com/office/drawing/2014/main" id="{EDA8F1B9-232A-6B41-AE98-853AB545E6E7}"/>
              </a:ext>
            </a:extLst>
          </p:cNvPr>
          <p:cNvGraphicFramePr>
            <a:graphicFrameLocks noChangeAspect="1"/>
          </p:cNvGraphicFramePr>
          <p:nvPr/>
        </p:nvGraphicFramePr>
        <p:xfrm>
          <a:off x="6808110" y="4331234"/>
          <a:ext cx="272197" cy="268510"/>
        </p:xfrm>
        <a:graphic>
          <a:graphicData uri="http://schemas.openxmlformats.org/presentationml/2006/ole">
            <mc:AlternateContent xmlns:mc="http://schemas.openxmlformats.org/markup-compatibility/2006">
              <mc:Choice xmlns:v="urn:schemas-microsoft-com:vml" Requires="v">
                <p:oleObj spid="_x0000_s2057" name="Photo Editor Photo" r:id="rId15" imgW="4409524" imgH="4409524" progId="">
                  <p:embed/>
                </p:oleObj>
              </mc:Choice>
              <mc:Fallback>
                <p:oleObj name="Photo Editor Photo" r:id="rId15" imgW="4409524" imgH="4409524" progId="">
                  <p:embed/>
                  <p:pic>
                    <p:nvPicPr>
                      <p:cNvPr id="58" name="Object 5">
                        <a:extLst>
                          <a:ext uri="{FF2B5EF4-FFF2-40B4-BE49-F238E27FC236}">
                            <a16:creationId xmlns:a16="http://schemas.microsoft.com/office/drawing/2014/main" id="{EDA8F1B9-232A-6B41-AE98-853AB545E6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8110" y="4331234"/>
                        <a:ext cx="272197" cy="268510"/>
                      </a:xfrm>
                      <a:prstGeom prst="rect">
                        <a:avLst/>
                      </a:prstGeom>
                      <a:noFill/>
                      <a:ln>
                        <a:noFill/>
                      </a:ln>
                      <a:effectLst/>
                    </p:spPr>
                  </p:pic>
                </p:oleObj>
              </mc:Fallback>
            </mc:AlternateContent>
          </a:graphicData>
        </a:graphic>
      </p:graphicFrame>
      <p:pic>
        <p:nvPicPr>
          <p:cNvPr id="59" name="Picture 58">
            <a:extLst>
              <a:ext uri="{FF2B5EF4-FFF2-40B4-BE49-F238E27FC236}">
                <a16:creationId xmlns:a16="http://schemas.microsoft.com/office/drawing/2014/main" id="{B2BFC4B9-BF50-A049-8BB7-B075991AA30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59924" y="4663767"/>
            <a:ext cx="274482" cy="278583"/>
          </a:xfrm>
          <a:prstGeom prst="rect">
            <a:avLst/>
          </a:prstGeom>
        </p:spPr>
      </p:pic>
      <p:pic>
        <p:nvPicPr>
          <p:cNvPr id="62" name="Picture 61">
            <a:extLst>
              <a:ext uri="{FF2B5EF4-FFF2-40B4-BE49-F238E27FC236}">
                <a16:creationId xmlns:a16="http://schemas.microsoft.com/office/drawing/2014/main" id="{A591108E-1F60-BD43-A3C8-12685BAE16E4}"/>
              </a:ext>
            </a:extLst>
          </p:cNvPr>
          <p:cNvPicPr>
            <a:picLocks noChangeAspect="1"/>
          </p:cNvPicPr>
          <p:nvPr/>
        </p:nvPicPr>
        <p:blipFill>
          <a:blip r:embed="rId16"/>
          <a:stretch>
            <a:fillRect/>
          </a:stretch>
        </p:blipFill>
        <p:spPr>
          <a:xfrm>
            <a:off x="8392579" y="3041890"/>
            <a:ext cx="225943" cy="151148"/>
          </a:xfrm>
          <a:prstGeom prst="rect">
            <a:avLst/>
          </a:prstGeom>
        </p:spPr>
      </p:pic>
      <p:pic>
        <p:nvPicPr>
          <p:cNvPr id="63" name="Picture 62">
            <a:extLst>
              <a:ext uri="{FF2B5EF4-FFF2-40B4-BE49-F238E27FC236}">
                <a16:creationId xmlns:a16="http://schemas.microsoft.com/office/drawing/2014/main" id="{3BD54840-6C6B-014B-B441-040EBF435DE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07105" y="2801001"/>
            <a:ext cx="196892" cy="199834"/>
          </a:xfrm>
          <a:prstGeom prst="rect">
            <a:avLst/>
          </a:prstGeom>
        </p:spPr>
      </p:pic>
      <p:sp>
        <p:nvSpPr>
          <p:cNvPr id="11" name="TextBox 10">
            <a:extLst>
              <a:ext uri="{FF2B5EF4-FFF2-40B4-BE49-F238E27FC236}">
                <a16:creationId xmlns:a16="http://schemas.microsoft.com/office/drawing/2014/main" id="{12970ABC-4242-A247-AD7D-111C100E5169}"/>
              </a:ext>
            </a:extLst>
          </p:cNvPr>
          <p:cNvSpPr txBox="1"/>
          <p:nvPr/>
        </p:nvSpPr>
        <p:spPr>
          <a:xfrm>
            <a:off x="865165" y="4444265"/>
            <a:ext cx="934871" cy="369332"/>
          </a:xfrm>
          <a:prstGeom prst="rect">
            <a:avLst/>
          </a:prstGeom>
          <a:noFill/>
        </p:spPr>
        <p:txBody>
          <a:bodyPr wrap="none" rtlCol="0">
            <a:spAutoFit/>
          </a:bodyPr>
          <a:lstStyle/>
          <a:p>
            <a:r>
              <a:rPr lang="en-US" sz="900" b="1" dirty="0">
                <a:solidFill>
                  <a:schemeClr val="bg1"/>
                </a:solidFill>
              </a:rPr>
              <a:t>Supported on</a:t>
            </a:r>
            <a:br>
              <a:rPr lang="en-US" sz="900" b="1" dirty="0">
                <a:solidFill>
                  <a:schemeClr val="bg1"/>
                </a:solidFill>
              </a:rPr>
            </a:br>
            <a:r>
              <a:rPr lang="en-US" sz="900" b="1" dirty="0">
                <a:solidFill>
                  <a:schemeClr val="bg1"/>
                </a:solidFill>
              </a:rPr>
              <a:t>x86 Linux</a:t>
            </a:r>
          </a:p>
        </p:txBody>
      </p:sp>
      <p:pic>
        <p:nvPicPr>
          <p:cNvPr id="64" name="Picture 63">
            <a:extLst>
              <a:ext uri="{FF2B5EF4-FFF2-40B4-BE49-F238E27FC236}">
                <a16:creationId xmlns:a16="http://schemas.microsoft.com/office/drawing/2014/main" id="{63BC7771-FF74-FB48-924E-678BDA23B38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83621" y="4425292"/>
            <a:ext cx="401283" cy="407279"/>
          </a:xfrm>
          <a:prstGeom prst="rect">
            <a:avLst/>
          </a:prstGeom>
        </p:spPr>
      </p:pic>
      <p:sp>
        <p:nvSpPr>
          <p:cNvPr id="68" name="TextBox 67">
            <a:extLst>
              <a:ext uri="{FF2B5EF4-FFF2-40B4-BE49-F238E27FC236}">
                <a16:creationId xmlns:a16="http://schemas.microsoft.com/office/drawing/2014/main" id="{D784A668-DE60-9F44-8466-A990550302F7}"/>
              </a:ext>
            </a:extLst>
          </p:cNvPr>
          <p:cNvSpPr txBox="1"/>
          <p:nvPr/>
        </p:nvSpPr>
        <p:spPr>
          <a:xfrm>
            <a:off x="7461449" y="4292363"/>
            <a:ext cx="1428596" cy="369332"/>
          </a:xfrm>
          <a:prstGeom prst="rect">
            <a:avLst/>
          </a:prstGeom>
          <a:noFill/>
        </p:spPr>
        <p:txBody>
          <a:bodyPr wrap="none" rtlCol="0">
            <a:spAutoFit/>
          </a:bodyPr>
          <a:lstStyle/>
          <a:p>
            <a:r>
              <a:rPr lang="en-US" sz="900" b="1" dirty="0">
                <a:solidFill>
                  <a:schemeClr val="bg1"/>
                </a:solidFill>
              </a:rPr>
              <a:t>commercial support</a:t>
            </a:r>
            <a:br>
              <a:rPr lang="en-US" sz="900" b="1" dirty="0">
                <a:solidFill>
                  <a:schemeClr val="bg1"/>
                </a:solidFill>
              </a:rPr>
            </a:br>
            <a:r>
              <a:rPr lang="en-US" sz="900" b="1" dirty="0">
                <a:solidFill>
                  <a:schemeClr val="bg1"/>
                </a:solidFill>
              </a:rPr>
              <a:t>available from Red Hat</a:t>
            </a:r>
          </a:p>
        </p:txBody>
      </p:sp>
      <p:sp>
        <p:nvSpPr>
          <p:cNvPr id="70" name="TextBox 69">
            <a:extLst>
              <a:ext uri="{FF2B5EF4-FFF2-40B4-BE49-F238E27FC236}">
                <a16:creationId xmlns:a16="http://schemas.microsoft.com/office/drawing/2014/main" id="{806A0436-C255-E54B-8693-7EBF01CFA39F}"/>
              </a:ext>
            </a:extLst>
          </p:cNvPr>
          <p:cNvSpPr txBox="1"/>
          <p:nvPr/>
        </p:nvSpPr>
        <p:spPr>
          <a:xfrm>
            <a:off x="7461449" y="4689137"/>
            <a:ext cx="1144865" cy="230832"/>
          </a:xfrm>
          <a:prstGeom prst="rect">
            <a:avLst/>
          </a:prstGeom>
          <a:noFill/>
        </p:spPr>
        <p:txBody>
          <a:bodyPr wrap="none" rtlCol="0">
            <a:spAutoFit/>
          </a:bodyPr>
          <a:lstStyle/>
          <a:p>
            <a:r>
              <a:rPr lang="en-US" sz="900" b="1" i="1" dirty="0">
                <a:solidFill>
                  <a:srgbClr val="FFFF00"/>
                </a:solidFill>
                <a:sym typeface="Wingdings" pitchFamily="2" charset="2"/>
              </a:rPr>
              <a:t> </a:t>
            </a:r>
            <a:r>
              <a:rPr lang="en-US" sz="900" b="1" i="1" dirty="0">
                <a:solidFill>
                  <a:srgbClr val="FFFF00"/>
                </a:solidFill>
              </a:rPr>
              <a:t>new in 4Q2021</a:t>
            </a:r>
          </a:p>
        </p:txBody>
      </p:sp>
      <p:sp>
        <p:nvSpPr>
          <p:cNvPr id="72" name="TextBox 71">
            <a:extLst>
              <a:ext uri="{FF2B5EF4-FFF2-40B4-BE49-F238E27FC236}">
                <a16:creationId xmlns:a16="http://schemas.microsoft.com/office/drawing/2014/main" id="{E947E640-C86D-4340-937A-26A3108BD60C}"/>
              </a:ext>
            </a:extLst>
          </p:cNvPr>
          <p:cNvSpPr txBox="1"/>
          <p:nvPr/>
        </p:nvSpPr>
        <p:spPr>
          <a:xfrm>
            <a:off x="4131386" y="4444265"/>
            <a:ext cx="2204450" cy="507831"/>
          </a:xfrm>
          <a:prstGeom prst="rect">
            <a:avLst/>
          </a:prstGeom>
          <a:noFill/>
        </p:spPr>
        <p:txBody>
          <a:bodyPr wrap="none" rtlCol="0">
            <a:spAutoFit/>
          </a:bodyPr>
          <a:lstStyle/>
          <a:p>
            <a:r>
              <a:rPr lang="en-US" sz="900" b="1" dirty="0">
                <a:solidFill>
                  <a:schemeClr val="bg1"/>
                </a:solidFill>
              </a:rPr>
              <a:t>Supported on</a:t>
            </a:r>
            <a:br>
              <a:rPr lang="en-US" sz="900" b="1" dirty="0">
                <a:solidFill>
                  <a:schemeClr val="bg1"/>
                </a:solidFill>
              </a:rPr>
            </a:br>
            <a:r>
              <a:rPr lang="en-US" sz="900" b="1" dirty="0">
                <a:solidFill>
                  <a:schemeClr val="bg1"/>
                </a:solidFill>
              </a:rPr>
              <a:t>x86 Linux</a:t>
            </a:r>
            <a:br>
              <a:rPr lang="en-US" sz="900" b="1" dirty="0">
                <a:solidFill>
                  <a:schemeClr val="bg1"/>
                </a:solidFill>
              </a:rPr>
            </a:br>
            <a:r>
              <a:rPr lang="en-US" sz="900" b="1" dirty="0">
                <a:solidFill>
                  <a:schemeClr val="bg1"/>
                </a:solidFill>
              </a:rPr>
              <a:t>(requires podman container runtime)</a:t>
            </a:r>
          </a:p>
        </p:txBody>
      </p:sp>
      <p:sp>
        <p:nvSpPr>
          <p:cNvPr id="55" name="Slide Number Placeholder 3">
            <a:extLst>
              <a:ext uri="{FF2B5EF4-FFF2-40B4-BE49-F238E27FC236}">
                <a16:creationId xmlns:a16="http://schemas.microsoft.com/office/drawing/2014/main" id="{12FF9692-3C6A-41DC-8456-CAABB0F66319}"/>
              </a:ext>
            </a:extLst>
          </p:cNvPr>
          <p:cNvSpPr>
            <a:spLocks noGrp="1"/>
          </p:cNvSpPr>
          <p:nvPr>
            <p:ph type="sldNum" sz="quarter" idx="12"/>
          </p:nvPr>
        </p:nvSpPr>
        <p:spPr>
          <a:xfrm>
            <a:off x="6457950" y="4767263"/>
            <a:ext cx="2057400" cy="274637"/>
          </a:xfrm>
        </p:spPr>
        <p:txBody>
          <a:bodyPr/>
          <a:lstStyle/>
          <a:p>
            <a:fld id="{1301CA31-4875-C949-A3E0-22F95D760DBE}" type="slidenum">
              <a:rPr lang="en-US" smtClean="0"/>
              <a:t>27</a:t>
            </a:fld>
            <a:endParaRPr lang="en-US" dirty="0"/>
          </a:p>
        </p:txBody>
      </p:sp>
      <p:pic>
        <p:nvPicPr>
          <p:cNvPr id="60" name="Picture 59" descr="Icon&#10;&#10;Description automatically generated">
            <a:extLst>
              <a:ext uri="{FF2B5EF4-FFF2-40B4-BE49-F238E27FC236}">
                <a16:creationId xmlns:a16="http://schemas.microsoft.com/office/drawing/2014/main" id="{E7C85C28-9CDE-422E-A512-D34455BB0DF6}"/>
              </a:ext>
            </a:extLst>
          </p:cNvPr>
          <p:cNvPicPr>
            <a:picLocks noChangeAspect="1"/>
          </p:cNvPicPr>
          <p:nvPr/>
        </p:nvPicPr>
        <p:blipFill>
          <a:blip r:embed="rId17"/>
          <a:stretch>
            <a:fillRect/>
          </a:stretch>
        </p:blipFill>
        <p:spPr>
          <a:xfrm>
            <a:off x="8176299" y="201169"/>
            <a:ext cx="678375" cy="713232"/>
          </a:xfrm>
          <a:prstGeom prst="rect">
            <a:avLst/>
          </a:prstGeom>
          <a:noFill/>
        </p:spPr>
      </p:pic>
      <p:pic>
        <p:nvPicPr>
          <p:cNvPr id="12" name="Picture 11">
            <a:extLst>
              <a:ext uri="{FF2B5EF4-FFF2-40B4-BE49-F238E27FC236}">
                <a16:creationId xmlns:a16="http://schemas.microsoft.com/office/drawing/2014/main" id="{FD660400-BEB2-7644-A37A-FA8087C7D205}"/>
              </a:ext>
            </a:extLst>
          </p:cNvPr>
          <p:cNvPicPr>
            <a:picLocks noChangeAspect="1"/>
          </p:cNvPicPr>
          <p:nvPr/>
        </p:nvPicPr>
        <p:blipFill>
          <a:blip r:embed="rId18"/>
          <a:stretch>
            <a:fillRect/>
          </a:stretch>
        </p:blipFill>
        <p:spPr>
          <a:xfrm>
            <a:off x="324499" y="879770"/>
            <a:ext cx="447445" cy="618080"/>
          </a:xfrm>
          <a:prstGeom prst="rect">
            <a:avLst/>
          </a:prstGeom>
        </p:spPr>
      </p:pic>
      <p:sp>
        <p:nvSpPr>
          <p:cNvPr id="16" name="TextBox 15">
            <a:extLst>
              <a:ext uri="{FF2B5EF4-FFF2-40B4-BE49-F238E27FC236}">
                <a16:creationId xmlns:a16="http://schemas.microsoft.com/office/drawing/2014/main" id="{1666B2B7-CF00-E440-811A-44D5C298ED32}"/>
              </a:ext>
            </a:extLst>
          </p:cNvPr>
          <p:cNvSpPr txBox="1"/>
          <p:nvPr/>
        </p:nvSpPr>
        <p:spPr>
          <a:xfrm>
            <a:off x="771944" y="927747"/>
            <a:ext cx="1090363" cy="523220"/>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Automation</a:t>
            </a:r>
            <a:br>
              <a:rPr lang="en-US" sz="1400" dirty="0">
                <a:solidFill>
                  <a:schemeClr val="bg1"/>
                </a:solidFill>
                <a:latin typeface="+mn-lt"/>
                <a:ea typeface="IBM Plex Sans" charset="0"/>
                <a:cs typeface="IBM Plex Sans" charset="0"/>
              </a:rPr>
            </a:br>
            <a:r>
              <a:rPr lang="en-US" sz="1400" dirty="0">
                <a:solidFill>
                  <a:schemeClr val="bg1"/>
                </a:solidFill>
                <a:latin typeface="+mn-lt"/>
                <a:ea typeface="IBM Plex Sans" charset="0"/>
                <a:cs typeface="IBM Plex Sans" charset="0"/>
              </a:rPr>
              <a:t>Controller</a:t>
            </a:r>
          </a:p>
        </p:txBody>
      </p:sp>
      <p:pic>
        <p:nvPicPr>
          <p:cNvPr id="19" name="Picture 18">
            <a:extLst>
              <a:ext uri="{FF2B5EF4-FFF2-40B4-BE49-F238E27FC236}">
                <a16:creationId xmlns:a16="http://schemas.microsoft.com/office/drawing/2014/main" id="{22DF6E30-5704-E249-BDA9-643DB4E299F5}"/>
              </a:ext>
            </a:extLst>
          </p:cNvPr>
          <p:cNvPicPr>
            <a:picLocks noChangeAspect="1"/>
          </p:cNvPicPr>
          <p:nvPr/>
        </p:nvPicPr>
        <p:blipFill>
          <a:blip r:embed="rId19"/>
          <a:stretch>
            <a:fillRect/>
          </a:stretch>
        </p:blipFill>
        <p:spPr>
          <a:xfrm>
            <a:off x="3388400" y="876770"/>
            <a:ext cx="524191" cy="618076"/>
          </a:xfrm>
          <a:prstGeom prst="rect">
            <a:avLst/>
          </a:prstGeom>
        </p:spPr>
      </p:pic>
      <p:sp>
        <p:nvSpPr>
          <p:cNvPr id="61" name="TextBox 60">
            <a:extLst>
              <a:ext uri="{FF2B5EF4-FFF2-40B4-BE49-F238E27FC236}">
                <a16:creationId xmlns:a16="http://schemas.microsoft.com/office/drawing/2014/main" id="{DAFD64D9-39DA-4E44-9A3A-BD9A21BC9DC8}"/>
              </a:ext>
            </a:extLst>
          </p:cNvPr>
          <p:cNvSpPr txBox="1"/>
          <p:nvPr/>
        </p:nvSpPr>
        <p:spPr>
          <a:xfrm>
            <a:off x="3912591" y="839889"/>
            <a:ext cx="1279517" cy="707886"/>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Execution</a:t>
            </a:r>
            <a:br>
              <a:rPr lang="en-US" sz="1400" dirty="0">
                <a:solidFill>
                  <a:schemeClr val="bg1"/>
                </a:solidFill>
                <a:latin typeface="+mn-lt"/>
                <a:ea typeface="IBM Plex Sans" charset="0"/>
                <a:cs typeface="IBM Plex Sans" charset="0"/>
              </a:rPr>
            </a:br>
            <a:r>
              <a:rPr lang="en-US" sz="1400" dirty="0">
                <a:solidFill>
                  <a:schemeClr val="bg1"/>
                </a:solidFill>
                <a:latin typeface="+mn-lt"/>
                <a:ea typeface="IBM Plex Sans" charset="0"/>
                <a:cs typeface="IBM Plex Sans" charset="0"/>
              </a:rPr>
              <a:t>Environments</a:t>
            </a:r>
          </a:p>
          <a:p>
            <a:r>
              <a:rPr lang="en-US" sz="1100" dirty="0">
                <a:solidFill>
                  <a:schemeClr val="bg1"/>
                </a:solidFill>
                <a:ea typeface="IBM Plex Sans" charset="0"/>
                <a:cs typeface="IBM Plex Sans" charset="0"/>
              </a:rPr>
              <a:t>{ containerized }</a:t>
            </a:r>
          </a:p>
        </p:txBody>
      </p:sp>
      <p:grpSp>
        <p:nvGrpSpPr>
          <p:cNvPr id="24" name="Group 23">
            <a:extLst>
              <a:ext uri="{FF2B5EF4-FFF2-40B4-BE49-F238E27FC236}">
                <a16:creationId xmlns:a16="http://schemas.microsoft.com/office/drawing/2014/main" id="{B05A23F1-EEDB-624A-A3E8-5E446516D3BD}"/>
              </a:ext>
            </a:extLst>
          </p:cNvPr>
          <p:cNvGrpSpPr/>
          <p:nvPr/>
        </p:nvGrpSpPr>
        <p:grpSpPr>
          <a:xfrm>
            <a:off x="3449851" y="1712549"/>
            <a:ext cx="2718013" cy="1307792"/>
            <a:chOff x="3449851" y="1796439"/>
            <a:chExt cx="2718013" cy="1307792"/>
          </a:xfrm>
        </p:grpSpPr>
        <p:pic>
          <p:nvPicPr>
            <p:cNvPr id="20" name="Picture 19">
              <a:extLst>
                <a:ext uri="{FF2B5EF4-FFF2-40B4-BE49-F238E27FC236}">
                  <a16:creationId xmlns:a16="http://schemas.microsoft.com/office/drawing/2014/main" id="{779B9721-EA93-394D-B00D-C3A290A91841}"/>
                </a:ext>
              </a:extLst>
            </p:cNvPr>
            <p:cNvPicPr>
              <a:picLocks noChangeAspect="1"/>
            </p:cNvPicPr>
            <p:nvPr/>
          </p:nvPicPr>
          <p:blipFill>
            <a:blip r:embed="rId20"/>
            <a:stretch>
              <a:fillRect/>
            </a:stretch>
          </p:blipFill>
          <p:spPr>
            <a:xfrm>
              <a:off x="3449851" y="1796439"/>
              <a:ext cx="2413213" cy="1002992"/>
            </a:xfrm>
            <a:prstGeom prst="rect">
              <a:avLst/>
            </a:prstGeom>
            <a:ln>
              <a:solidFill>
                <a:schemeClr val="tx1"/>
              </a:solidFill>
            </a:ln>
          </p:spPr>
        </p:pic>
        <p:pic>
          <p:nvPicPr>
            <p:cNvPr id="74" name="Picture 73">
              <a:extLst>
                <a:ext uri="{FF2B5EF4-FFF2-40B4-BE49-F238E27FC236}">
                  <a16:creationId xmlns:a16="http://schemas.microsoft.com/office/drawing/2014/main" id="{366693EA-5FE6-0249-8394-A059D1D3F4B8}"/>
                </a:ext>
              </a:extLst>
            </p:cNvPr>
            <p:cNvPicPr>
              <a:picLocks noChangeAspect="1"/>
            </p:cNvPicPr>
            <p:nvPr/>
          </p:nvPicPr>
          <p:blipFill>
            <a:blip r:embed="rId20"/>
            <a:stretch>
              <a:fillRect/>
            </a:stretch>
          </p:blipFill>
          <p:spPr>
            <a:xfrm>
              <a:off x="3602251" y="1948839"/>
              <a:ext cx="2413213" cy="1002992"/>
            </a:xfrm>
            <a:prstGeom prst="rect">
              <a:avLst/>
            </a:prstGeom>
            <a:ln>
              <a:solidFill>
                <a:schemeClr val="tx1"/>
              </a:solidFill>
            </a:ln>
          </p:spPr>
        </p:pic>
        <p:pic>
          <p:nvPicPr>
            <p:cNvPr id="76" name="Picture 75">
              <a:extLst>
                <a:ext uri="{FF2B5EF4-FFF2-40B4-BE49-F238E27FC236}">
                  <a16:creationId xmlns:a16="http://schemas.microsoft.com/office/drawing/2014/main" id="{DA3A646D-8126-0E4C-9EA2-DDBAAF539A9C}"/>
                </a:ext>
              </a:extLst>
            </p:cNvPr>
            <p:cNvPicPr>
              <a:picLocks noChangeAspect="1"/>
            </p:cNvPicPr>
            <p:nvPr/>
          </p:nvPicPr>
          <p:blipFill>
            <a:blip r:embed="rId20"/>
            <a:stretch>
              <a:fillRect/>
            </a:stretch>
          </p:blipFill>
          <p:spPr>
            <a:xfrm>
              <a:off x="3754651" y="2101239"/>
              <a:ext cx="2413213" cy="1002992"/>
            </a:xfrm>
            <a:prstGeom prst="rect">
              <a:avLst/>
            </a:prstGeom>
            <a:ln>
              <a:solidFill>
                <a:schemeClr val="tx1"/>
              </a:solidFill>
            </a:ln>
          </p:spPr>
        </p:pic>
      </p:grpSp>
      <p:pic>
        <p:nvPicPr>
          <p:cNvPr id="42" name="Picture 41">
            <a:extLst>
              <a:ext uri="{FF2B5EF4-FFF2-40B4-BE49-F238E27FC236}">
                <a16:creationId xmlns:a16="http://schemas.microsoft.com/office/drawing/2014/main" id="{E1B75FED-A26D-4341-B778-6C7FCBE1EAF6}"/>
              </a:ext>
            </a:extLst>
          </p:cNvPr>
          <p:cNvPicPr>
            <a:picLocks noChangeAspect="1"/>
          </p:cNvPicPr>
          <p:nvPr/>
        </p:nvPicPr>
        <p:blipFill>
          <a:blip r:embed="rId21"/>
          <a:stretch>
            <a:fillRect/>
          </a:stretch>
        </p:blipFill>
        <p:spPr>
          <a:xfrm>
            <a:off x="7122862" y="873000"/>
            <a:ext cx="621846" cy="621846"/>
          </a:xfrm>
          <a:prstGeom prst="rect">
            <a:avLst/>
          </a:prstGeom>
        </p:spPr>
      </p:pic>
    </p:spTree>
    <p:extLst>
      <p:ext uri="{BB962C8B-B14F-4D97-AF65-F5344CB8AC3E}">
        <p14:creationId xmlns:p14="http://schemas.microsoft.com/office/powerpoint/2010/main" val="2064287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74EB1-6773-4968-A624-697CDF5B29CF}"/>
              </a:ext>
            </a:extLst>
          </p:cNvPr>
          <p:cNvSpPr>
            <a:spLocks noGrp="1"/>
          </p:cNvSpPr>
          <p:nvPr>
            <p:ph type="title"/>
          </p:nvPr>
        </p:nvSpPr>
        <p:spPr>
          <a:xfrm>
            <a:off x="346811" y="214953"/>
            <a:ext cx="7817384" cy="389096"/>
          </a:xfrm>
        </p:spPr>
        <p:txBody>
          <a:bodyPr>
            <a:noAutofit/>
          </a:bodyPr>
          <a:lstStyle/>
          <a:p>
            <a:r>
              <a:rPr lang="en-US" dirty="0">
                <a:latin typeface="Arial" panose="020B0604020202020204" pitchFamily="34" charset="0"/>
                <a:cs typeface="Arial" panose="020B0604020202020204" pitchFamily="34" charset="0"/>
              </a:rPr>
              <a:t>Ansible Automation Platform integrates with IBM Power</a:t>
            </a:r>
          </a:p>
        </p:txBody>
      </p:sp>
      <p:sp>
        <p:nvSpPr>
          <p:cNvPr id="3" name="Content Placeholder 2">
            <a:extLst>
              <a:ext uri="{FF2B5EF4-FFF2-40B4-BE49-F238E27FC236}">
                <a16:creationId xmlns:a16="http://schemas.microsoft.com/office/drawing/2014/main" id="{FED441B1-21A6-4D3D-8BAA-59CA92DCE46B}"/>
              </a:ext>
            </a:extLst>
          </p:cNvPr>
          <p:cNvSpPr>
            <a:spLocks noGrp="1"/>
          </p:cNvSpPr>
          <p:nvPr>
            <p:ph idx="1"/>
          </p:nvPr>
        </p:nvSpPr>
        <p:spPr>
          <a:xfrm>
            <a:off x="346812" y="847507"/>
            <a:ext cx="4922044" cy="1724372"/>
          </a:xfrm>
        </p:spPr>
        <p:txBody>
          <a:bodyPr>
            <a:normAutofit/>
          </a:bodyPr>
          <a:lstStyle/>
          <a:p>
            <a:r>
              <a:rPr lang="en-US" sz="1600" dirty="0"/>
              <a:t>IBM Power has been added to the Certified Integrations section of the Red Hat Ansible Web site</a:t>
            </a:r>
          </a:p>
          <a:p>
            <a:r>
              <a:rPr lang="en-US" sz="1200" dirty="0">
                <a:hlinkClick r:id="rId3"/>
              </a:rPr>
              <a:t>https://www.ansible.com/integrations/infrastructure/ibm-power-systems</a:t>
            </a:r>
            <a:endParaRPr lang="en-US" sz="1200" dirty="0"/>
          </a:p>
          <a:p>
            <a:endParaRPr lang="en-US" dirty="0"/>
          </a:p>
        </p:txBody>
      </p:sp>
      <p:sp>
        <p:nvSpPr>
          <p:cNvPr id="4" name="Slide Number Placeholder 3">
            <a:extLst>
              <a:ext uri="{FF2B5EF4-FFF2-40B4-BE49-F238E27FC236}">
                <a16:creationId xmlns:a16="http://schemas.microsoft.com/office/drawing/2014/main" id="{F1F2C4C6-9357-4C2C-A65E-B71BE7B184D3}"/>
              </a:ext>
            </a:extLst>
          </p:cNvPr>
          <p:cNvSpPr>
            <a:spLocks noGrp="1"/>
          </p:cNvSpPr>
          <p:nvPr>
            <p:ph type="sldNum" sz="quarter" idx="12"/>
          </p:nvPr>
        </p:nvSpPr>
        <p:spPr/>
        <p:txBody>
          <a:bodyPr/>
          <a:lstStyle/>
          <a:p>
            <a:fld id="{1301CA31-4875-C949-A3E0-22F95D760DBE}" type="slidenum">
              <a:rPr lang="en-US" smtClean="0"/>
              <a:t>28</a:t>
            </a:fld>
            <a:endParaRPr lang="en-US"/>
          </a:p>
        </p:txBody>
      </p:sp>
      <p:pic>
        <p:nvPicPr>
          <p:cNvPr id="5" name="Picture 4">
            <a:extLst>
              <a:ext uri="{FF2B5EF4-FFF2-40B4-BE49-F238E27FC236}">
                <a16:creationId xmlns:a16="http://schemas.microsoft.com/office/drawing/2014/main" id="{AFB4742A-A7C4-4C50-8A72-8AE08F95B91E}"/>
              </a:ext>
            </a:extLst>
          </p:cNvPr>
          <p:cNvPicPr>
            <a:picLocks noChangeAspect="1"/>
          </p:cNvPicPr>
          <p:nvPr/>
        </p:nvPicPr>
        <p:blipFill>
          <a:blip r:embed="rId4"/>
          <a:stretch>
            <a:fillRect/>
          </a:stretch>
        </p:blipFill>
        <p:spPr>
          <a:xfrm>
            <a:off x="5726089" y="1673646"/>
            <a:ext cx="2451379" cy="3362428"/>
          </a:xfrm>
          <a:prstGeom prst="rect">
            <a:avLst/>
          </a:prstGeom>
        </p:spPr>
      </p:pic>
      <p:pic>
        <p:nvPicPr>
          <p:cNvPr id="6" name="Picture 5">
            <a:extLst>
              <a:ext uri="{FF2B5EF4-FFF2-40B4-BE49-F238E27FC236}">
                <a16:creationId xmlns:a16="http://schemas.microsoft.com/office/drawing/2014/main" id="{644AC89A-953B-4C65-88C2-07900D68ECF2}"/>
              </a:ext>
            </a:extLst>
          </p:cNvPr>
          <p:cNvPicPr>
            <a:picLocks noChangeAspect="1"/>
          </p:cNvPicPr>
          <p:nvPr/>
        </p:nvPicPr>
        <p:blipFill>
          <a:blip r:embed="rId5"/>
          <a:stretch>
            <a:fillRect/>
          </a:stretch>
        </p:blipFill>
        <p:spPr>
          <a:xfrm>
            <a:off x="5726089" y="818230"/>
            <a:ext cx="2427533" cy="641235"/>
          </a:xfrm>
          <a:prstGeom prst="rect">
            <a:avLst/>
          </a:prstGeom>
        </p:spPr>
      </p:pic>
      <p:pic>
        <p:nvPicPr>
          <p:cNvPr id="10" name="Picture 9" descr="Icon&#10;&#10;Description automatically generated">
            <a:extLst>
              <a:ext uri="{FF2B5EF4-FFF2-40B4-BE49-F238E27FC236}">
                <a16:creationId xmlns:a16="http://schemas.microsoft.com/office/drawing/2014/main" id="{7AACB5A2-8D6E-444F-B812-FCEABA9C6CDA}"/>
              </a:ext>
            </a:extLst>
          </p:cNvPr>
          <p:cNvPicPr>
            <a:picLocks noChangeAspect="1"/>
          </p:cNvPicPr>
          <p:nvPr/>
        </p:nvPicPr>
        <p:blipFill>
          <a:blip r:embed="rId6"/>
          <a:stretch>
            <a:fillRect/>
          </a:stretch>
        </p:blipFill>
        <p:spPr>
          <a:xfrm>
            <a:off x="8176299" y="201169"/>
            <a:ext cx="678375" cy="713232"/>
          </a:xfrm>
          <a:prstGeom prst="rect">
            <a:avLst/>
          </a:prstGeom>
          <a:noFill/>
        </p:spPr>
      </p:pic>
      <p:graphicFrame>
        <p:nvGraphicFramePr>
          <p:cNvPr id="9" name="Table 8">
            <a:extLst>
              <a:ext uri="{FF2B5EF4-FFF2-40B4-BE49-F238E27FC236}">
                <a16:creationId xmlns:a16="http://schemas.microsoft.com/office/drawing/2014/main" id="{8AE0E976-D2CA-438D-9709-978E854AD966}"/>
              </a:ext>
            </a:extLst>
          </p:cNvPr>
          <p:cNvGraphicFramePr>
            <a:graphicFrameLocks noGrp="1"/>
          </p:cNvGraphicFramePr>
          <p:nvPr/>
        </p:nvGraphicFramePr>
        <p:xfrm>
          <a:off x="346813" y="2206596"/>
          <a:ext cx="4945532" cy="2619884"/>
        </p:xfrm>
        <a:graphic>
          <a:graphicData uri="http://schemas.openxmlformats.org/drawingml/2006/table">
            <a:tbl>
              <a:tblPr firstRow="1" bandRow="1">
                <a:tableStyleId>{5C22544A-7EE6-4342-B048-85BDC9FD1C3A}</a:tableStyleId>
              </a:tblPr>
              <a:tblGrid>
                <a:gridCol w="2472766">
                  <a:extLst>
                    <a:ext uri="{9D8B030D-6E8A-4147-A177-3AD203B41FA5}">
                      <a16:colId xmlns:a16="http://schemas.microsoft.com/office/drawing/2014/main" val="796638683"/>
                    </a:ext>
                  </a:extLst>
                </a:gridCol>
                <a:gridCol w="2472766">
                  <a:extLst>
                    <a:ext uri="{9D8B030D-6E8A-4147-A177-3AD203B41FA5}">
                      <a16:colId xmlns:a16="http://schemas.microsoft.com/office/drawing/2014/main" val="4128323026"/>
                    </a:ext>
                  </a:extLst>
                </a:gridCol>
              </a:tblGrid>
              <a:tr h="324460">
                <a:tc>
                  <a:txBody>
                    <a:bodyPr/>
                    <a:lstStyle/>
                    <a:p>
                      <a:pPr algn="ctr"/>
                      <a:r>
                        <a:rPr lang="en-US" sz="1200" dirty="0"/>
                        <a:t>Ansible modules for Power</a:t>
                      </a:r>
                    </a:p>
                  </a:txBody>
                  <a:tcPr/>
                </a:tc>
                <a:tc>
                  <a:txBody>
                    <a:bodyPr/>
                    <a:lstStyle/>
                    <a:p>
                      <a:pPr algn="ctr"/>
                      <a:r>
                        <a:rPr lang="en-US" sz="1200" dirty="0"/>
                        <a:t>Downloads (May 2022)</a:t>
                      </a:r>
                    </a:p>
                  </a:txBody>
                  <a:tcPr/>
                </a:tc>
                <a:extLst>
                  <a:ext uri="{0D108BD9-81ED-4DB2-BD59-A6C34878D82A}">
                    <a16:rowId xmlns:a16="http://schemas.microsoft.com/office/drawing/2014/main" val="952621436"/>
                  </a:ext>
                </a:extLst>
              </a:tr>
              <a:tr h="286928">
                <a:tc>
                  <a:txBody>
                    <a:bodyPr/>
                    <a:lstStyle/>
                    <a:p>
                      <a:r>
                        <a:rPr lang="en-US" sz="1200" dirty="0">
                          <a:hlinkClick r:id="rId7"/>
                        </a:rPr>
                        <a:t>AIX Collection</a:t>
                      </a:r>
                      <a:endParaRPr lang="en-US" sz="1200" dirty="0"/>
                    </a:p>
                  </a:txBody>
                  <a:tcPr/>
                </a:tc>
                <a:tc>
                  <a:txBody>
                    <a:bodyPr/>
                    <a:lstStyle/>
                    <a:p>
                      <a:r>
                        <a:rPr lang="en-US" sz="1200" dirty="0">
                          <a:solidFill>
                            <a:schemeClr val="bg2"/>
                          </a:solidFill>
                        </a:rPr>
                        <a:t>55,685</a:t>
                      </a:r>
                    </a:p>
                  </a:txBody>
                  <a:tcPr/>
                </a:tc>
                <a:extLst>
                  <a:ext uri="{0D108BD9-81ED-4DB2-BD59-A6C34878D82A}">
                    <a16:rowId xmlns:a16="http://schemas.microsoft.com/office/drawing/2014/main" val="1658164549"/>
                  </a:ext>
                </a:extLst>
              </a:tr>
              <a:tr h="286928">
                <a:tc>
                  <a:txBody>
                    <a:bodyPr/>
                    <a:lstStyle/>
                    <a:p>
                      <a:r>
                        <a:rPr lang="en-US" sz="1200" dirty="0">
                          <a:hlinkClick r:id="rId8"/>
                        </a:rPr>
                        <a:t>HMC Collection</a:t>
                      </a:r>
                      <a:endParaRPr lang="en-US" sz="1200" dirty="0"/>
                    </a:p>
                  </a:txBody>
                  <a:tcPr/>
                </a:tc>
                <a:tc>
                  <a:txBody>
                    <a:bodyPr/>
                    <a:lstStyle/>
                    <a:p>
                      <a:r>
                        <a:rPr lang="en-US" sz="1200" dirty="0">
                          <a:solidFill>
                            <a:schemeClr val="bg2"/>
                          </a:solidFill>
                        </a:rPr>
                        <a:t>23,136</a:t>
                      </a:r>
                    </a:p>
                  </a:txBody>
                  <a:tcPr/>
                </a:tc>
                <a:extLst>
                  <a:ext uri="{0D108BD9-81ED-4DB2-BD59-A6C34878D82A}">
                    <a16:rowId xmlns:a16="http://schemas.microsoft.com/office/drawing/2014/main" val="3319071312"/>
                  </a:ext>
                </a:extLst>
              </a:tr>
              <a:tr h="286928">
                <a:tc>
                  <a:txBody>
                    <a:bodyPr/>
                    <a:lstStyle/>
                    <a:p>
                      <a:r>
                        <a:rPr lang="en-US" sz="1200" dirty="0">
                          <a:hlinkClick r:id="rId9"/>
                        </a:rPr>
                        <a:t>IBM </a:t>
                      </a:r>
                      <a:r>
                        <a:rPr lang="en-US" sz="1200" dirty="0" err="1">
                          <a:hlinkClick r:id="rId9"/>
                        </a:rPr>
                        <a:t>i</a:t>
                      </a:r>
                      <a:r>
                        <a:rPr lang="en-US" sz="1200" dirty="0">
                          <a:hlinkClick r:id="rId9"/>
                        </a:rPr>
                        <a:t> Collection</a:t>
                      </a:r>
                      <a:endParaRPr lang="en-US" sz="1200" dirty="0"/>
                    </a:p>
                  </a:txBody>
                  <a:tcPr/>
                </a:tc>
                <a:tc>
                  <a:txBody>
                    <a:bodyPr/>
                    <a:lstStyle/>
                    <a:p>
                      <a:r>
                        <a:rPr lang="en-US" sz="1200" dirty="0">
                          <a:solidFill>
                            <a:schemeClr val="bg2"/>
                          </a:solidFill>
                        </a:rPr>
                        <a:t>14,433</a:t>
                      </a:r>
                    </a:p>
                  </a:txBody>
                  <a:tcPr/>
                </a:tc>
                <a:extLst>
                  <a:ext uri="{0D108BD9-81ED-4DB2-BD59-A6C34878D82A}">
                    <a16:rowId xmlns:a16="http://schemas.microsoft.com/office/drawing/2014/main" val="3385091823"/>
                  </a:ext>
                </a:extLst>
              </a:tr>
              <a:tr h="286928">
                <a:tc>
                  <a:txBody>
                    <a:bodyPr/>
                    <a:lstStyle/>
                    <a:p>
                      <a:r>
                        <a:rPr lang="en-US" sz="1200" dirty="0">
                          <a:hlinkClick r:id="rId10"/>
                        </a:rPr>
                        <a:t>VIOS Collection</a:t>
                      </a:r>
                      <a:endParaRPr lang="en-US" sz="1200" dirty="0"/>
                    </a:p>
                  </a:txBody>
                  <a:tcPr/>
                </a:tc>
                <a:tc>
                  <a:txBody>
                    <a:bodyPr/>
                    <a:lstStyle/>
                    <a:p>
                      <a:r>
                        <a:rPr lang="en-US" sz="1200" dirty="0">
                          <a:solidFill>
                            <a:schemeClr val="bg2"/>
                          </a:solidFill>
                        </a:rPr>
                        <a:t>14,596</a:t>
                      </a:r>
                    </a:p>
                  </a:txBody>
                  <a:tcPr/>
                </a:tc>
                <a:extLst>
                  <a:ext uri="{0D108BD9-81ED-4DB2-BD59-A6C34878D82A}">
                    <a16:rowId xmlns:a16="http://schemas.microsoft.com/office/drawing/2014/main" val="1103033108"/>
                  </a:ext>
                </a:extLst>
              </a:tr>
              <a:tr h="286928">
                <a:tc>
                  <a:txBody>
                    <a:bodyPr/>
                    <a:lstStyle/>
                    <a:p>
                      <a:r>
                        <a:rPr lang="en-US" sz="1200" dirty="0">
                          <a:solidFill>
                            <a:schemeClr val="bg2"/>
                          </a:solidFill>
                        </a:rPr>
                        <a:t>Linux on Power Collection</a:t>
                      </a:r>
                    </a:p>
                  </a:txBody>
                  <a:tcPr/>
                </a:tc>
                <a:tc>
                  <a:txBody>
                    <a:bodyPr/>
                    <a:lstStyle/>
                    <a:p>
                      <a:r>
                        <a:rPr lang="en-US" sz="1200" dirty="0">
                          <a:solidFill>
                            <a:schemeClr val="bg2"/>
                          </a:solidFill>
                        </a:rPr>
                        <a:t>TBD</a:t>
                      </a:r>
                    </a:p>
                  </a:txBody>
                  <a:tcPr/>
                </a:tc>
                <a:extLst>
                  <a:ext uri="{0D108BD9-81ED-4DB2-BD59-A6C34878D82A}">
                    <a16:rowId xmlns:a16="http://schemas.microsoft.com/office/drawing/2014/main" val="1694771697"/>
                  </a:ext>
                </a:extLst>
              </a:tr>
              <a:tr h="286928">
                <a:tc>
                  <a:txBody>
                    <a:bodyPr/>
                    <a:lstStyle/>
                    <a:p>
                      <a:r>
                        <a:rPr lang="en-US" sz="1200" dirty="0">
                          <a:solidFill>
                            <a:schemeClr val="bg2"/>
                          </a:solidFill>
                        </a:rPr>
                        <a:t>PowerHA Collection</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dirty="0">
                          <a:solidFill>
                            <a:schemeClr val="bg2"/>
                          </a:solidFill>
                        </a:rPr>
                        <a:t>[Coming Soon]</a:t>
                      </a:r>
                    </a:p>
                  </a:txBody>
                  <a:tcPr/>
                </a:tc>
                <a:extLst>
                  <a:ext uri="{0D108BD9-81ED-4DB2-BD59-A6C34878D82A}">
                    <a16:rowId xmlns:a16="http://schemas.microsoft.com/office/drawing/2014/main" val="1851034144"/>
                  </a:ext>
                </a:extLst>
              </a:tr>
              <a:tr h="286928">
                <a:tc>
                  <a:txBody>
                    <a:bodyPr/>
                    <a:lstStyle/>
                    <a:p>
                      <a:r>
                        <a:rPr lang="en-US" sz="1200" dirty="0">
                          <a:solidFill>
                            <a:schemeClr val="bg2"/>
                          </a:solidFill>
                        </a:rPr>
                        <a:t>Oracle on Power Collection</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dirty="0">
                          <a:solidFill>
                            <a:schemeClr val="bg2"/>
                          </a:solidFill>
                        </a:rPr>
                        <a:t>[Coming Soon]</a:t>
                      </a:r>
                    </a:p>
                  </a:txBody>
                  <a:tcPr/>
                </a:tc>
                <a:extLst>
                  <a:ext uri="{0D108BD9-81ED-4DB2-BD59-A6C34878D82A}">
                    <a16:rowId xmlns:a16="http://schemas.microsoft.com/office/drawing/2014/main" val="546381622"/>
                  </a:ext>
                </a:extLst>
              </a:tr>
              <a:tr h="286928">
                <a:tc>
                  <a:txBody>
                    <a:bodyPr/>
                    <a:lstStyle/>
                    <a:p>
                      <a:r>
                        <a:rPr lang="en-US" sz="1200" dirty="0">
                          <a:solidFill>
                            <a:schemeClr val="bg2"/>
                          </a:solidFill>
                        </a:rPr>
                        <a:t>SAP on Power Collection</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dirty="0">
                          <a:solidFill>
                            <a:schemeClr val="bg2"/>
                          </a:solidFill>
                        </a:rPr>
                        <a:t>[Coming Soon]</a:t>
                      </a:r>
                    </a:p>
                  </a:txBody>
                  <a:tcPr/>
                </a:tc>
                <a:extLst>
                  <a:ext uri="{0D108BD9-81ED-4DB2-BD59-A6C34878D82A}">
                    <a16:rowId xmlns:a16="http://schemas.microsoft.com/office/drawing/2014/main" val="3799572872"/>
                  </a:ext>
                </a:extLst>
              </a:tr>
            </a:tbl>
          </a:graphicData>
        </a:graphic>
      </p:graphicFrame>
    </p:spTree>
    <p:extLst>
      <p:ext uri="{BB962C8B-B14F-4D97-AF65-F5344CB8AC3E}">
        <p14:creationId xmlns:p14="http://schemas.microsoft.com/office/powerpoint/2010/main" val="291304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E588BFC-B21A-7442-A1DD-2A151E4D12E5}"/>
              </a:ext>
            </a:extLst>
          </p:cNvPr>
          <p:cNvSpPr txBox="1"/>
          <p:nvPr/>
        </p:nvSpPr>
        <p:spPr>
          <a:xfrm>
            <a:off x="480060" y="891539"/>
            <a:ext cx="5436109" cy="4524315"/>
          </a:xfrm>
          <a:prstGeom prst="rect">
            <a:avLst/>
          </a:prstGeom>
          <a:noFill/>
        </p:spPr>
        <p:txBody>
          <a:bodyPr wrap="square" rtlCol="0">
            <a:spAutoFit/>
          </a:bodyPr>
          <a:lstStyle/>
          <a:p>
            <a:pPr defTabSz="685783">
              <a:defRPr/>
            </a:pPr>
            <a:r>
              <a:rPr lang="en-US" sz="1050" b="1" dirty="0">
                <a:solidFill>
                  <a:schemeClr val="bg1"/>
                </a:solidFill>
                <a:latin typeface="Calibri" panose="020F0502020204030204"/>
              </a:rPr>
              <a:t>White Paper: Ansible in Depth</a:t>
            </a:r>
          </a:p>
          <a:p>
            <a:pPr defTabSz="685783">
              <a:defRPr/>
            </a:pPr>
            <a:r>
              <a:rPr lang="en-US" sz="1050" dirty="0">
                <a:solidFill>
                  <a:prstClr val="black"/>
                </a:solidFill>
                <a:hlinkClick r:id="rId3"/>
              </a:rPr>
              <a:t>https://www.ansible.com/hubfs/pdfs/Ansible-InDepth-WhitePaper.pdf</a:t>
            </a:r>
            <a:endParaRPr lang="en-US" sz="1050" dirty="0">
              <a:solidFill>
                <a:prstClr val="black"/>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Red Hat Ansible Automation Platform – Power Systems integration:</a:t>
            </a:r>
          </a:p>
          <a:p>
            <a:pPr defTabSz="685783">
              <a:defRPr/>
            </a:pPr>
            <a:r>
              <a:rPr lang="en-US" sz="1050" dirty="0">
                <a:solidFill>
                  <a:prstClr val="black"/>
                </a:solidFill>
                <a:hlinkClick r:id="rId4"/>
              </a:rPr>
              <a:t>https://www.ansible.com/integrations/infrastructure/ibm-power-systems</a:t>
            </a:r>
            <a:endParaRPr lang="en-US" sz="1050" dirty="0">
              <a:solidFill>
                <a:prstClr val="black"/>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Ansible Galaxy – open source repository of Power modules</a:t>
            </a:r>
          </a:p>
          <a:p>
            <a:pPr defTabSz="685783">
              <a:defRPr/>
            </a:pPr>
            <a:r>
              <a:rPr lang="en-US" sz="1050" dirty="0">
                <a:solidFill>
                  <a:prstClr val="black"/>
                </a:solidFill>
                <a:hlinkClick r:id="rId5"/>
              </a:rPr>
              <a:t>https://galaxy.ansible.com/search?keywords=ibm%20and%20power</a:t>
            </a:r>
            <a:endParaRPr lang="en-US" sz="1050" dirty="0">
              <a:solidFill>
                <a:prstClr val="black"/>
              </a:solidFill>
            </a:endParaRPr>
          </a:p>
          <a:p>
            <a:pPr defTabSz="685783">
              <a:defRPr/>
            </a:pPr>
            <a:endParaRPr lang="en-US" sz="600" dirty="0">
              <a:solidFill>
                <a:prstClr val="black"/>
              </a:solidFill>
            </a:endParaRPr>
          </a:p>
          <a:p>
            <a:pPr defTabSz="685783">
              <a:defRPr/>
            </a:pPr>
            <a:r>
              <a:rPr lang="en-US" sz="1050" b="1" dirty="0">
                <a:solidFill>
                  <a:schemeClr val="bg1"/>
                </a:solidFill>
                <a:latin typeface="Calibri" panose="020F0502020204030204"/>
              </a:rPr>
              <a:t>Automate AIX and IBM </a:t>
            </a:r>
            <a:r>
              <a:rPr lang="en-US" sz="1050" b="1" dirty="0" err="1">
                <a:solidFill>
                  <a:schemeClr val="bg1"/>
                </a:solidFill>
                <a:latin typeface="Calibri" panose="020F0502020204030204"/>
              </a:rPr>
              <a:t>i</a:t>
            </a:r>
            <a:r>
              <a:rPr lang="en-US" sz="1050" b="1" dirty="0">
                <a:solidFill>
                  <a:schemeClr val="bg1"/>
                </a:solidFill>
                <a:latin typeface="Calibri" panose="020F0502020204030204"/>
              </a:rPr>
              <a:t> Admin tasks with Ansible (Red Hat Webinar):</a:t>
            </a:r>
          </a:p>
          <a:p>
            <a:pPr defTabSz="685783">
              <a:defRPr/>
            </a:pPr>
            <a:r>
              <a:rPr lang="en-US" sz="1050" dirty="0">
                <a:solidFill>
                  <a:prstClr val="black"/>
                </a:solidFill>
                <a:hlinkClick r:id="rId6"/>
              </a:rPr>
              <a:t>https://www.ansible.com/resources/webinars-training/automate-aix-and-ibm-i-admin-tasks-with-ansible-content-webinar</a:t>
            </a:r>
            <a:endParaRPr lang="en-US" sz="1050" dirty="0">
              <a:solidFill>
                <a:prstClr val="black"/>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Red Hat Ansible Automation Platform trial:</a:t>
            </a:r>
          </a:p>
          <a:p>
            <a:pPr defTabSz="685783">
              <a:defRPr/>
            </a:pPr>
            <a:r>
              <a:rPr lang="en-US" sz="1050" dirty="0">
                <a:solidFill>
                  <a:prstClr val="black"/>
                </a:solidFill>
                <a:hlinkClick r:id="rId7"/>
              </a:rPr>
              <a:t>https://www.redhat.com/en/technologies/management/ansible/try-it</a:t>
            </a:r>
            <a:endParaRPr lang="en-US" sz="1050" dirty="0">
              <a:solidFill>
                <a:prstClr val="black"/>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Ansible documentation:</a:t>
            </a:r>
          </a:p>
          <a:p>
            <a:pPr defTabSz="685783">
              <a:defRPr/>
            </a:pPr>
            <a:r>
              <a:rPr lang="en-US" sz="1050" dirty="0">
                <a:solidFill>
                  <a:prstClr val="black"/>
                </a:solidFill>
                <a:hlinkClick r:id="rId8"/>
              </a:rPr>
              <a:t>https://docs.ansible.com/ansible/latest/index.html</a:t>
            </a:r>
            <a:endParaRPr lang="en-US" sz="1050" dirty="0">
              <a:solidFill>
                <a:prstClr val="black"/>
              </a:solidFill>
            </a:endParaRPr>
          </a:p>
          <a:p>
            <a:pPr defTabSz="685783">
              <a:defRPr/>
            </a:pPr>
            <a:endParaRPr lang="en-US" sz="600" b="1" dirty="0">
              <a:solidFill>
                <a:prstClr val="black"/>
              </a:solidFill>
            </a:endParaRPr>
          </a:p>
          <a:p>
            <a:pPr defTabSz="685783">
              <a:defRPr/>
            </a:pPr>
            <a:r>
              <a:rPr lang="en-US" sz="1050" b="1" dirty="0">
                <a:solidFill>
                  <a:schemeClr val="bg1"/>
                </a:solidFill>
              </a:rPr>
              <a:t>Introduction </a:t>
            </a:r>
            <a:r>
              <a:rPr lang="en-US" sz="1050" b="1" dirty="0">
                <a:solidFill>
                  <a:schemeClr val="bg1"/>
                </a:solidFill>
                <a:latin typeface="Calibri" panose="020F0502020204030204"/>
              </a:rPr>
              <a:t>to Ansible for Power (demo video):</a:t>
            </a:r>
            <a:br>
              <a:rPr lang="en-US" sz="1050" b="1" dirty="0">
                <a:solidFill>
                  <a:schemeClr val="bg1"/>
                </a:solidFill>
                <a:latin typeface="Calibri" panose="020F0502020204030204"/>
              </a:rPr>
            </a:br>
            <a:r>
              <a:rPr lang="en-US" sz="1050" dirty="0">
                <a:solidFill>
                  <a:srgbClr val="0D62FF"/>
                </a:solidFill>
                <a:hlinkClick r:id="rId9">
                  <a:extLst>
                    <a:ext uri="{A12FA001-AC4F-418D-AE19-62706E023703}">
                      <ahyp:hlinkClr xmlns:ahyp="http://schemas.microsoft.com/office/drawing/2018/hyperlinkcolor" val="tx"/>
                    </a:ext>
                  </a:extLst>
                </a:hlinkClick>
              </a:rPr>
              <a:t>ibm.biz/ansible-power-trailer</a:t>
            </a:r>
            <a:endParaRPr lang="en-US" sz="1050" dirty="0">
              <a:solidFill>
                <a:srgbClr val="0D62FF"/>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Using Ansible for AIX (demo video):</a:t>
            </a:r>
            <a:br>
              <a:rPr lang="en-US" sz="1050" b="1" dirty="0">
                <a:solidFill>
                  <a:schemeClr val="bg1"/>
                </a:solidFill>
                <a:latin typeface="Calibri" panose="020F0502020204030204"/>
              </a:rPr>
            </a:br>
            <a:r>
              <a:rPr lang="en-US" sz="1050" dirty="0">
                <a:solidFill>
                  <a:srgbClr val="0D62FF"/>
                </a:solidFill>
                <a:hlinkClick r:id="rId10">
                  <a:extLst>
                    <a:ext uri="{A12FA001-AC4F-418D-AE19-62706E023703}">
                      <ahyp:hlinkClr xmlns:ahyp="http://schemas.microsoft.com/office/drawing/2018/hyperlinkcolor" val="tx"/>
                    </a:ext>
                  </a:extLst>
                </a:hlinkClick>
              </a:rPr>
              <a:t>ibm.biz/ansible-</a:t>
            </a:r>
            <a:r>
              <a:rPr lang="en-US" sz="1050" dirty="0" err="1">
                <a:solidFill>
                  <a:srgbClr val="0D62FF"/>
                </a:solidFill>
                <a:hlinkClick r:id="rId10">
                  <a:extLst>
                    <a:ext uri="{A12FA001-AC4F-418D-AE19-62706E023703}">
                      <ahyp:hlinkClr xmlns:ahyp="http://schemas.microsoft.com/office/drawing/2018/hyperlinkcolor" val="tx"/>
                    </a:ext>
                  </a:extLst>
                </a:hlinkClick>
              </a:rPr>
              <a:t>aix</a:t>
            </a:r>
            <a:endParaRPr lang="en-US" sz="1050" dirty="0">
              <a:solidFill>
                <a:srgbClr val="0D62FF"/>
              </a:solidFill>
            </a:endParaRPr>
          </a:p>
          <a:p>
            <a:pPr defTabSz="685783">
              <a:defRPr/>
            </a:pPr>
            <a:endParaRPr lang="en-US" sz="600" b="1" dirty="0">
              <a:solidFill>
                <a:prstClr val="black"/>
              </a:solidFill>
              <a:latin typeface="Calibri" panose="020F0502020204030204"/>
            </a:endParaRPr>
          </a:p>
          <a:p>
            <a:pPr defTabSz="685783">
              <a:defRPr/>
            </a:pPr>
            <a:r>
              <a:rPr lang="en-US" sz="1050" b="1" dirty="0">
                <a:solidFill>
                  <a:schemeClr val="bg1"/>
                </a:solidFill>
                <a:latin typeface="Calibri" panose="020F0502020204030204"/>
              </a:rPr>
              <a:t>Using Ansible for IBM i (demo video):</a:t>
            </a:r>
            <a:br>
              <a:rPr lang="en-US" sz="1050" b="1" dirty="0">
                <a:solidFill>
                  <a:schemeClr val="bg1"/>
                </a:solidFill>
                <a:latin typeface="Calibri" panose="020F0502020204030204"/>
              </a:rPr>
            </a:br>
            <a:r>
              <a:rPr lang="en-US" sz="1050" dirty="0">
                <a:solidFill>
                  <a:srgbClr val="0D62FF"/>
                </a:solidFill>
                <a:hlinkClick r:id="rId11">
                  <a:extLst>
                    <a:ext uri="{A12FA001-AC4F-418D-AE19-62706E023703}">
                      <ahyp:hlinkClr xmlns:ahyp="http://schemas.microsoft.com/office/drawing/2018/hyperlinkcolor" val="tx"/>
                    </a:ext>
                  </a:extLst>
                </a:hlinkClick>
              </a:rPr>
              <a:t>ibm.biz/ansible-i</a:t>
            </a:r>
            <a:endParaRPr lang="en-US" sz="1050" dirty="0">
              <a:solidFill>
                <a:srgbClr val="0D62FF"/>
              </a:solidFill>
            </a:endParaRPr>
          </a:p>
          <a:p>
            <a:pPr defTabSz="685783">
              <a:defRPr/>
            </a:pPr>
            <a:br>
              <a:rPr lang="en-US" sz="1500" b="1" dirty="0">
                <a:solidFill>
                  <a:prstClr val="black"/>
                </a:solidFill>
              </a:rPr>
            </a:br>
            <a:endParaRPr lang="en-US" sz="1500" dirty="0">
              <a:solidFill>
                <a:prstClr val="black"/>
              </a:solidFill>
              <a:latin typeface="Calibri" panose="020F0502020204030204"/>
            </a:endParaRPr>
          </a:p>
        </p:txBody>
      </p:sp>
      <p:sp>
        <p:nvSpPr>
          <p:cNvPr id="16" name="Title 1">
            <a:extLst>
              <a:ext uri="{FF2B5EF4-FFF2-40B4-BE49-F238E27FC236}">
                <a16:creationId xmlns:a16="http://schemas.microsoft.com/office/drawing/2014/main" id="{24B3A75C-D4BF-4353-8D76-1962C3E944AD}"/>
              </a:ext>
            </a:extLst>
          </p:cNvPr>
          <p:cNvSpPr>
            <a:spLocks noGrp="1"/>
          </p:cNvSpPr>
          <p:nvPr>
            <p:ph type="title"/>
          </p:nvPr>
        </p:nvSpPr>
        <p:spPr>
          <a:xfrm>
            <a:off x="480060" y="231652"/>
            <a:ext cx="5654040" cy="537492"/>
          </a:xfrm>
        </p:spPr>
        <p:txBody>
          <a:bodyPr>
            <a:noAutofit/>
          </a:bodyPr>
          <a:lstStyle/>
          <a:p>
            <a:r>
              <a:rPr lang="en-US" dirty="0">
                <a:latin typeface="Arial" panose="020B0604020202020204" pitchFamily="34" charset="0"/>
                <a:cs typeface="Arial" panose="020B0604020202020204" pitchFamily="34" charset="0"/>
              </a:rPr>
              <a:t>Ansible for IBM Power: Resources</a:t>
            </a:r>
          </a:p>
        </p:txBody>
      </p:sp>
      <p:pic>
        <p:nvPicPr>
          <p:cNvPr id="2" name="Picture 1">
            <a:extLst>
              <a:ext uri="{FF2B5EF4-FFF2-40B4-BE49-F238E27FC236}">
                <a16:creationId xmlns:a16="http://schemas.microsoft.com/office/drawing/2014/main" id="{F9B24689-C8BA-4549-91B5-FC76B08472C5}"/>
              </a:ext>
            </a:extLst>
          </p:cNvPr>
          <p:cNvPicPr>
            <a:picLocks noChangeAspect="1"/>
          </p:cNvPicPr>
          <p:nvPr/>
        </p:nvPicPr>
        <p:blipFill>
          <a:blip r:embed="rId12"/>
          <a:stretch>
            <a:fillRect/>
          </a:stretch>
        </p:blipFill>
        <p:spPr>
          <a:xfrm>
            <a:off x="5755429" y="1036796"/>
            <a:ext cx="3099245" cy="3443161"/>
          </a:xfrm>
          <a:prstGeom prst="rect">
            <a:avLst/>
          </a:prstGeom>
        </p:spPr>
      </p:pic>
      <p:pic>
        <p:nvPicPr>
          <p:cNvPr id="5" name="Picture 4">
            <a:hlinkClick r:id="rId7"/>
            <a:extLst>
              <a:ext uri="{FF2B5EF4-FFF2-40B4-BE49-F238E27FC236}">
                <a16:creationId xmlns:a16="http://schemas.microsoft.com/office/drawing/2014/main" id="{87CB8025-EFED-424F-AAEA-BB626FB3E836}"/>
              </a:ext>
            </a:extLst>
          </p:cNvPr>
          <p:cNvPicPr>
            <a:picLocks noChangeAspect="1"/>
          </p:cNvPicPr>
          <p:nvPr/>
        </p:nvPicPr>
        <p:blipFill>
          <a:blip r:embed="rId13"/>
          <a:stretch>
            <a:fillRect/>
          </a:stretch>
        </p:blipFill>
        <p:spPr>
          <a:xfrm>
            <a:off x="3787616" y="3216442"/>
            <a:ext cx="2295998" cy="1739033"/>
          </a:xfrm>
          <a:prstGeom prst="rect">
            <a:avLst/>
          </a:prstGeom>
        </p:spPr>
      </p:pic>
      <p:sp>
        <p:nvSpPr>
          <p:cNvPr id="10" name="Slide Number Placeholder 3">
            <a:extLst>
              <a:ext uri="{FF2B5EF4-FFF2-40B4-BE49-F238E27FC236}">
                <a16:creationId xmlns:a16="http://schemas.microsoft.com/office/drawing/2014/main" id="{C234BD48-6802-4AEC-B4FD-A936DFAE888F}"/>
              </a:ext>
            </a:extLst>
          </p:cNvPr>
          <p:cNvSpPr>
            <a:spLocks noGrp="1"/>
          </p:cNvSpPr>
          <p:nvPr>
            <p:ph type="sldNum" sz="quarter" idx="12"/>
          </p:nvPr>
        </p:nvSpPr>
        <p:spPr>
          <a:xfrm>
            <a:off x="6457950" y="4767263"/>
            <a:ext cx="2057400" cy="274637"/>
          </a:xfrm>
        </p:spPr>
        <p:txBody>
          <a:bodyPr/>
          <a:lstStyle/>
          <a:p>
            <a:fld id="{1301CA31-4875-C949-A3E0-22F95D760DBE}" type="slidenum">
              <a:rPr lang="en-US" smtClean="0"/>
              <a:t>29</a:t>
            </a:fld>
            <a:endParaRPr lang="en-US"/>
          </a:p>
        </p:txBody>
      </p:sp>
      <p:pic>
        <p:nvPicPr>
          <p:cNvPr id="11" name="Picture 10" descr="Icon&#10;&#10;Description automatically generated">
            <a:extLst>
              <a:ext uri="{FF2B5EF4-FFF2-40B4-BE49-F238E27FC236}">
                <a16:creationId xmlns:a16="http://schemas.microsoft.com/office/drawing/2014/main" id="{AFE40582-573A-4953-8BE5-CC22108E2AC4}"/>
              </a:ext>
            </a:extLst>
          </p:cNvPr>
          <p:cNvPicPr>
            <a:picLocks noChangeAspect="1"/>
          </p:cNvPicPr>
          <p:nvPr/>
        </p:nvPicPr>
        <p:blipFill>
          <a:blip r:embed="rId14"/>
          <a:stretch>
            <a:fillRect/>
          </a:stretch>
        </p:blipFill>
        <p:spPr>
          <a:xfrm>
            <a:off x="8176299" y="201169"/>
            <a:ext cx="678375" cy="713232"/>
          </a:xfrm>
          <a:prstGeom prst="rect">
            <a:avLst/>
          </a:prstGeom>
          <a:noFill/>
        </p:spPr>
      </p:pic>
    </p:spTree>
    <p:extLst>
      <p:ext uri="{BB962C8B-B14F-4D97-AF65-F5344CB8AC3E}">
        <p14:creationId xmlns:p14="http://schemas.microsoft.com/office/powerpoint/2010/main" val="1903272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157EB35-81D6-48AA-B1AC-828A549E7652}"/>
              </a:ext>
            </a:extLst>
          </p:cNvPr>
          <p:cNvSpPr>
            <a:spLocks noGrp="1" noChangeArrowheads="1"/>
          </p:cNvSpPr>
          <p:nvPr>
            <p:ph type="title"/>
          </p:nvPr>
        </p:nvSpPr>
        <p:spPr>
          <a:xfrm>
            <a:off x="333377" y="388146"/>
            <a:ext cx="8467725" cy="290513"/>
          </a:xfrm>
        </p:spPr>
        <p:txBody>
          <a:bodyPr/>
          <a:lstStyle/>
          <a:p>
            <a:r>
              <a:rPr lang="en-US" altLang="en-US" dirty="0">
                <a:latin typeface="+mj-lt"/>
              </a:rPr>
              <a:t>Power software updates enhance new Power10 models</a:t>
            </a:r>
          </a:p>
        </p:txBody>
      </p:sp>
      <p:pic>
        <p:nvPicPr>
          <p:cNvPr id="34" name="Picture 33" descr="Icon&#10;&#10;Description automatically generated">
            <a:extLst>
              <a:ext uri="{FF2B5EF4-FFF2-40B4-BE49-F238E27FC236}">
                <a16:creationId xmlns:a16="http://schemas.microsoft.com/office/drawing/2014/main" id="{4E454944-F099-466A-84F3-0D770EEA6A25}"/>
              </a:ext>
            </a:extLst>
          </p:cNvPr>
          <p:cNvPicPr>
            <a:picLocks noChangeAspect="1"/>
          </p:cNvPicPr>
          <p:nvPr/>
        </p:nvPicPr>
        <p:blipFill>
          <a:blip r:embed="rId3"/>
          <a:stretch>
            <a:fillRect/>
          </a:stretch>
        </p:blipFill>
        <p:spPr>
          <a:xfrm>
            <a:off x="8176299" y="201169"/>
            <a:ext cx="678375" cy="713232"/>
          </a:xfrm>
          <a:prstGeom prst="rect">
            <a:avLst/>
          </a:prstGeom>
          <a:noFill/>
        </p:spPr>
      </p:pic>
      <p:sp>
        <p:nvSpPr>
          <p:cNvPr id="27" name="Rectangle 3">
            <a:extLst>
              <a:ext uri="{FF2B5EF4-FFF2-40B4-BE49-F238E27FC236}">
                <a16:creationId xmlns:a16="http://schemas.microsoft.com/office/drawing/2014/main" id="{FA833D8C-D22C-4649-A33C-F438A56AE0CF}"/>
              </a:ext>
            </a:extLst>
          </p:cNvPr>
          <p:cNvSpPr txBox="1">
            <a:spLocks noChangeArrowheads="1"/>
          </p:cNvSpPr>
          <p:nvPr/>
        </p:nvSpPr>
        <p:spPr>
          <a:xfrm>
            <a:off x="1810399" y="1836284"/>
            <a:ext cx="5895325" cy="268150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a:ln>
                  <a:noFill/>
                </a:ln>
                <a:solidFill>
                  <a:schemeClr val="bg1"/>
                </a:solidFill>
                <a:effectLst/>
                <a:uLnTx/>
                <a:uFillTx/>
                <a:cs typeface="Arial" charset="0"/>
              </a:rPr>
              <a:t>HMC and </a:t>
            </a:r>
            <a:r>
              <a:rPr kumimoji="0" lang="en-US" altLang="en-US" sz="2000" b="0" i="0" u="none" strike="noStrike" kern="1200" cap="none" spc="0" normalizeH="0" baseline="0" noProof="0" dirty="0" err="1">
                <a:ln>
                  <a:noFill/>
                </a:ln>
                <a:solidFill>
                  <a:schemeClr val="bg1"/>
                </a:solidFill>
                <a:effectLst/>
                <a:uLnTx/>
                <a:uFillTx/>
                <a:cs typeface="Arial" charset="0"/>
              </a:rPr>
              <a:t>vHMC</a:t>
            </a:r>
            <a:r>
              <a:rPr kumimoji="0" lang="en-US" altLang="en-US" sz="2000" b="0" i="0" u="none" strike="noStrike" kern="1200" cap="none" spc="0" normalizeH="0" baseline="0" noProof="0" dirty="0">
                <a:ln>
                  <a:noFill/>
                </a:ln>
                <a:solidFill>
                  <a:schemeClr val="bg1"/>
                </a:solidFill>
                <a:effectLst/>
                <a:uLnTx/>
                <a:uFillTx/>
                <a:cs typeface="Arial" charset="0"/>
              </a:rPr>
              <a:t> V10R1M1020</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a:ln>
                  <a:noFill/>
                </a:ln>
                <a:solidFill>
                  <a:schemeClr val="bg1"/>
                </a:solidFill>
                <a:effectLst/>
                <a:uLnTx/>
                <a:uFillTx/>
                <a:cs typeface="Arial" charset="0"/>
              </a:rPr>
              <a:t>Cloud Management Console (CMC) 1.17</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err="1">
                <a:ln>
                  <a:noFill/>
                </a:ln>
                <a:solidFill>
                  <a:schemeClr val="bg1"/>
                </a:solidFill>
                <a:effectLst/>
                <a:uLnTx/>
                <a:uFillTx/>
                <a:cs typeface="Arial" charset="0"/>
              </a:rPr>
              <a:t>PowerVM</a:t>
            </a:r>
            <a:r>
              <a:rPr kumimoji="0" lang="en-US" altLang="en-US" sz="2000" b="0" i="0" u="none" strike="noStrike" kern="1200" cap="none" spc="0" normalizeH="0" baseline="0" noProof="0" dirty="0">
                <a:ln>
                  <a:noFill/>
                </a:ln>
                <a:solidFill>
                  <a:schemeClr val="bg1"/>
                </a:solidFill>
                <a:effectLst/>
                <a:uLnTx/>
                <a:uFillTx/>
                <a:cs typeface="Arial" charset="0"/>
              </a:rPr>
              <a:t> 3.1.3 SP</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lang="en-US" altLang="en-US" sz="2000" dirty="0">
                <a:solidFill>
                  <a:schemeClr val="bg1"/>
                </a:solidFill>
              </a:rPr>
              <a:t>	(includes VIOS 3.1.3 SP)</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lang="en-US" altLang="en-US" sz="2000" dirty="0" err="1">
                <a:solidFill>
                  <a:schemeClr val="bg1"/>
                </a:solidFill>
              </a:rPr>
              <a:t>PowerVC</a:t>
            </a:r>
            <a:r>
              <a:rPr lang="en-US" altLang="en-US" sz="2000" dirty="0">
                <a:solidFill>
                  <a:schemeClr val="bg1"/>
                </a:solidFill>
              </a:rPr>
              <a:t> 2.0.3</a:t>
            </a:r>
          </a:p>
          <a:p>
            <a:pPr marL="0" marR="0" lvl="0" indent="0" algn="l" defTabSz="457206" rtl="0" eaLnBrk="1" fontAlgn="auto" latinLnBrk="0" hangingPunct="1">
              <a:lnSpc>
                <a:spcPct val="100000"/>
              </a:lnSpc>
              <a:spcBef>
                <a:spcPts val="1100"/>
              </a:spcBef>
              <a:spcAft>
                <a:spcPts val="0"/>
              </a:spcAft>
              <a:buClrTx/>
              <a:buSzTx/>
              <a:buFont typeface="Arial"/>
              <a:buNone/>
              <a:tabLst/>
              <a:defRPr/>
            </a:pPr>
            <a:endParaRPr kumimoji="0" lang="en-US" altLang="en-US" sz="1601" b="0" i="0" u="none" strike="noStrike" kern="1200" cap="none" spc="0" normalizeH="0" baseline="0" noProof="0" dirty="0">
              <a:ln>
                <a:noFill/>
              </a:ln>
              <a:solidFill>
                <a:schemeClr val="bg1"/>
              </a:solidFill>
              <a:effectLst/>
              <a:uLnTx/>
              <a:uFillTx/>
              <a:latin typeface="IBM Plex Sans Regular"/>
              <a:cs typeface="Arial" charset="0"/>
            </a:endParaRPr>
          </a:p>
        </p:txBody>
      </p:sp>
    </p:spTree>
    <p:extLst>
      <p:ext uri="{BB962C8B-B14F-4D97-AF65-F5344CB8AC3E}">
        <p14:creationId xmlns:p14="http://schemas.microsoft.com/office/powerpoint/2010/main" val="312539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C157EB35-81D6-48AA-B1AC-828A549E7652}"/>
              </a:ext>
            </a:extLst>
          </p:cNvPr>
          <p:cNvSpPr>
            <a:spLocks noGrp="1" noChangeArrowheads="1"/>
          </p:cNvSpPr>
          <p:nvPr>
            <p:ph type="title"/>
          </p:nvPr>
        </p:nvSpPr>
        <p:spPr>
          <a:xfrm>
            <a:off x="333377" y="388146"/>
            <a:ext cx="8467725" cy="290513"/>
          </a:xfrm>
        </p:spPr>
        <p:txBody>
          <a:bodyPr/>
          <a:lstStyle/>
          <a:p>
            <a:r>
              <a:rPr lang="en-US" altLang="en-US" dirty="0">
                <a:latin typeface="+mj-lt"/>
              </a:rPr>
              <a:t>Power software updates enhance new Power10 models</a:t>
            </a:r>
          </a:p>
        </p:txBody>
      </p:sp>
      <p:pic>
        <p:nvPicPr>
          <p:cNvPr id="34" name="Picture 33" descr="Icon&#10;&#10;Description automatically generated">
            <a:extLst>
              <a:ext uri="{FF2B5EF4-FFF2-40B4-BE49-F238E27FC236}">
                <a16:creationId xmlns:a16="http://schemas.microsoft.com/office/drawing/2014/main" id="{4E454944-F099-466A-84F3-0D770EEA6A25}"/>
              </a:ext>
            </a:extLst>
          </p:cNvPr>
          <p:cNvPicPr>
            <a:picLocks noChangeAspect="1"/>
          </p:cNvPicPr>
          <p:nvPr/>
        </p:nvPicPr>
        <p:blipFill>
          <a:blip r:embed="rId3"/>
          <a:stretch>
            <a:fillRect/>
          </a:stretch>
        </p:blipFill>
        <p:spPr>
          <a:xfrm>
            <a:off x="8176299" y="201169"/>
            <a:ext cx="678375" cy="713232"/>
          </a:xfrm>
          <a:prstGeom prst="rect">
            <a:avLst/>
          </a:prstGeom>
          <a:noFill/>
        </p:spPr>
      </p:pic>
      <p:sp>
        <p:nvSpPr>
          <p:cNvPr id="27" name="Rectangle 3">
            <a:extLst>
              <a:ext uri="{FF2B5EF4-FFF2-40B4-BE49-F238E27FC236}">
                <a16:creationId xmlns:a16="http://schemas.microsoft.com/office/drawing/2014/main" id="{FA833D8C-D22C-4649-A33C-F438A56AE0CF}"/>
              </a:ext>
            </a:extLst>
          </p:cNvPr>
          <p:cNvSpPr txBox="1">
            <a:spLocks noChangeArrowheads="1"/>
          </p:cNvSpPr>
          <p:nvPr/>
        </p:nvSpPr>
        <p:spPr>
          <a:xfrm>
            <a:off x="1810399" y="1836284"/>
            <a:ext cx="5895325" cy="268150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a:ln>
                  <a:noFill/>
                </a:ln>
                <a:solidFill>
                  <a:schemeClr val="bg1"/>
                </a:solidFill>
                <a:effectLst/>
                <a:uLnTx/>
                <a:uFillTx/>
                <a:cs typeface="Arial" charset="0"/>
              </a:rPr>
              <a:t>HMC and </a:t>
            </a:r>
            <a:r>
              <a:rPr kumimoji="0" lang="en-US" altLang="en-US" sz="2000" b="0" i="0" u="none" strike="noStrike" kern="1200" cap="none" spc="0" normalizeH="0" baseline="0" noProof="0" dirty="0" err="1">
                <a:ln>
                  <a:noFill/>
                </a:ln>
                <a:solidFill>
                  <a:schemeClr val="bg1"/>
                </a:solidFill>
                <a:effectLst/>
                <a:uLnTx/>
                <a:uFillTx/>
                <a:cs typeface="Arial" charset="0"/>
              </a:rPr>
              <a:t>vHMC</a:t>
            </a:r>
            <a:r>
              <a:rPr kumimoji="0" lang="en-US" altLang="en-US" sz="2000" b="0" i="0" u="none" strike="noStrike" kern="1200" cap="none" spc="0" normalizeH="0" baseline="0" noProof="0" dirty="0">
                <a:ln>
                  <a:noFill/>
                </a:ln>
                <a:solidFill>
                  <a:schemeClr val="bg1"/>
                </a:solidFill>
                <a:effectLst/>
                <a:uLnTx/>
                <a:uFillTx/>
                <a:cs typeface="Arial" charset="0"/>
              </a:rPr>
              <a:t> V10R1M1020</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a:ln>
                  <a:noFill/>
                </a:ln>
                <a:solidFill>
                  <a:schemeClr val="bg1"/>
                </a:solidFill>
                <a:effectLst/>
                <a:uLnTx/>
                <a:uFillTx/>
                <a:cs typeface="Arial" charset="0"/>
              </a:rPr>
              <a:t>Cloud Management Console (CMC) 1.17</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kumimoji="0" lang="en-US" altLang="en-US" sz="2000" b="0" i="0" u="none" strike="noStrike" kern="1200" cap="none" spc="0" normalizeH="0" baseline="0" noProof="0" dirty="0" err="1">
                <a:ln>
                  <a:noFill/>
                </a:ln>
                <a:solidFill>
                  <a:schemeClr val="bg1"/>
                </a:solidFill>
                <a:effectLst/>
                <a:uLnTx/>
                <a:uFillTx/>
                <a:cs typeface="Arial" charset="0"/>
              </a:rPr>
              <a:t>PowerVM</a:t>
            </a:r>
            <a:r>
              <a:rPr kumimoji="0" lang="en-US" altLang="en-US" sz="2000" b="0" i="0" u="none" strike="noStrike" kern="1200" cap="none" spc="0" normalizeH="0" baseline="0" noProof="0" dirty="0">
                <a:ln>
                  <a:noFill/>
                </a:ln>
                <a:solidFill>
                  <a:schemeClr val="bg1"/>
                </a:solidFill>
                <a:effectLst/>
                <a:uLnTx/>
                <a:uFillTx/>
                <a:cs typeface="Arial" charset="0"/>
              </a:rPr>
              <a:t> 3.1.3 SP</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lang="en-US" altLang="en-US" sz="2000" dirty="0">
                <a:solidFill>
                  <a:schemeClr val="bg1"/>
                </a:solidFill>
              </a:rPr>
              <a:t>	(includes VIOS 3.1.3 SP)</a:t>
            </a:r>
          </a:p>
          <a:p>
            <a:pPr marL="0" marR="0" lvl="0" indent="0" algn="l" defTabSz="457206" rtl="0" eaLnBrk="1" fontAlgn="auto" latinLnBrk="0" hangingPunct="1">
              <a:lnSpc>
                <a:spcPct val="100000"/>
              </a:lnSpc>
              <a:spcBef>
                <a:spcPts val="1100"/>
              </a:spcBef>
              <a:spcAft>
                <a:spcPts val="0"/>
              </a:spcAft>
              <a:buClrTx/>
              <a:buSzTx/>
              <a:buFont typeface="Arial"/>
              <a:buNone/>
              <a:tabLst/>
              <a:defRPr/>
            </a:pPr>
            <a:r>
              <a:rPr lang="en-US" altLang="en-US" sz="2000" dirty="0" err="1">
                <a:solidFill>
                  <a:schemeClr val="bg1"/>
                </a:solidFill>
              </a:rPr>
              <a:t>PowerVC</a:t>
            </a:r>
            <a:r>
              <a:rPr lang="en-US" altLang="en-US" sz="2000" dirty="0">
                <a:solidFill>
                  <a:schemeClr val="bg1"/>
                </a:solidFill>
              </a:rPr>
              <a:t> 2.0.3</a:t>
            </a:r>
          </a:p>
          <a:p>
            <a:pPr marL="0" marR="0" lvl="0" indent="0" algn="l" defTabSz="457206" rtl="0" eaLnBrk="1" fontAlgn="auto" latinLnBrk="0" hangingPunct="1">
              <a:lnSpc>
                <a:spcPct val="100000"/>
              </a:lnSpc>
              <a:spcBef>
                <a:spcPts val="1100"/>
              </a:spcBef>
              <a:spcAft>
                <a:spcPts val="0"/>
              </a:spcAft>
              <a:buClrTx/>
              <a:buSzTx/>
              <a:buFont typeface="Arial"/>
              <a:buNone/>
              <a:tabLst/>
              <a:defRPr/>
            </a:pPr>
            <a:endParaRPr kumimoji="0" lang="en-US" altLang="en-US" sz="1601" b="0" i="0" u="none" strike="noStrike" kern="1200" cap="none" spc="0" normalizeH="0" baseline="0" noProof="0" dirty="0">
              <a:ln>
                <a:noFill/>
              </a:ln>
              <a:solidFill>
                <a:schemeClr val="bg1"/>
              </a:solidFill>
              <a:effectLst/>
              <a:uLnTx/>
              <a:uFillTx/>
              <a:latin typeface="IBM Plex Sans Regular"/>
              <a:cs typeface="Arial" charset="0"/>
            </a:endParaRPr>
          </a:p>
        </p:txBody>
      </p:sp>
    </p:spTree>
    <p:extLst>
      <p:ext uri="{BB962C8B-B14F-4D97-AF65-F5344CB8AC3E}">
        <p14:creationId xmlns:p14="http://schemas.microsoft.com/office/powerpoint/2010/main" val="1055516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a:t>IBM sign-off</a:t>
            </a:r>
          </a:p>
        </p:txBody>
      </p:sp>
    </p:spTree>
    <p:extLst>
      <p:ext uri="{BB962C8B-B14F-4D97-AF65-F5344CB8AC3E}">
        <p14:creationId xmlns:p14="http://schemas.microsoft.com/office/powerpoint/2010/main" val="30405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09224CE-80BB-4548-B198-3033B8297DAB}"/>
              </a:ext>
            </a:extLst>
          </p:cNvPr>
          <p:cNvSpPr/>
          <p:nvPr/>
        </p:nvSpPr>
        <p:spPr bwMode="auto">
          <a:xfrm>
            <a:off x="4892163" y="1707358"/>
            <a:ext cx="2035275" cy="2615586"/>
          </a:xfrm>
          <a:prstGeom prst="roundRect">
            <a:avLst/>
          </a:prstGeom>
          <a:solidFill>
            <a:schemeClr val="accent2">
              <a:lumMod val="20000"/>
              <a:lumOff val="80000"/>
            </a:schemeClr>
          </a:solidFill>
          <a:ln w="19050">
            <a:solidFill>
              <a:srgbClr val="002D9C"/>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56322" name="Title 1">
            <a:extLst>
              <a:ext uri="{FF2B5EF4-FFF2-40B4-BE49-F238E27FC236}">
                <a16:creationId xmlns:a16="http://schemas.microsoft.com/office/drawing/2014/main" id="{C157EB35-81D6-48AA-B1AC-828A549E7652}"/>
              </a:ext>
            </a:extLst>
          </p:cNvPr>
          <p:cNvSpPr>
            <a:spLocks noGrp="1" noChangeArrowheads="1"/>
          </p:cNvSpPr>
          <p:nvPr>
            <p:ph type="title"/>
          </p:nvPr>
        </p:nvSpPr>
        <p:spPr>
          <a:xfrm>
            <a:off x="333377" y="388146"/>
            <a:ext cx="8467725" cy="290513"/>
          </a:xfrm>
        </p:spPr>
        <p:txBody>
          <a:bodyPr/>
          <a:lstStyle/>
          <a:p>
            <a:r>
              <a:rPr lang="en-US" altLang="en-US" dirty="0">
                <a:latin typeface="+mj-lt"/>
              </a:rPr>
              <a:t>Power virtualization milestones for 2022</a:t>
            </a:r>
          </a:p>
        </p:txBody>
      </p:sp>
      <p:sp>
        <p:nvSpPr>
          <p:cNvPr id="5" name="Right Arrow 5">
            <a:extLst>
              <a:ext uri="{FF2B5EF4-FFF2-40B4-BE49-F238E27FC236}">
                <a16:creationId xmlns:a16="http://schemas.microsoft.com/office/drawing/2014/main" id="{3B50C481-4CD5-4D21-90BF-1CB9FFDAA461}"/>
              </a:ext>
            </a:extLst>
          </p:cNvPr>
          <p:cNvSpPr/>
          <p:nvPr/>
        </p:nvSpPr>
        <p:spPr bwMode="auto">
          <a:xfrm>
            <a:off x="642938" y="1194498"/>
            <a:ext cx="7829550" cy="396478"/>
          </a:xfrm>
          <a:prstGeom prst="rightArrow">
            <a:avLst/>
          </a:prstGeom>
          <a:gradFill flip="none" rotWithShape="1">
            <a:gsLst>
              <a:gs pos="0">
                <a:srgbClr val="D9FBFB"/>
              </a:gs>
              <a:gs pos="50000">
                <a:srgbClr val="009C98"/>
              </a:gs>
              <a:gs pos="100000">
                <a:srgbClr val="6F6F6F"/>
              </a:gs>
            </a:gsLst>
            <a:lin ang="2700000" scaled="1"/>
            <a:tileRect/>
          </a:gradFill>
          <a:ln w="9525">
            <a:noFill/>
            <a:miter lim="800000"/>
            <a:headEnd/>
            <a:tailEnd/>
          </a:ln>
          <a:effectLst>
            <a:outerShdw blurRad="63500" sx="102000" sy="102000" algn="ctr" rotWithShape="0">
              <a:prstClr val="black">
                <a:alpha val="40000"/>
              </a:prstClr>
            </a:outerShdw>
          </a:effectLst>
        </p:spPr>
        <p:txBody>
          <a:bodyPr lIns="210312" tIns="60960" rIns="90000" bIns="60960" anchor="ctr"/>
          <a:lstStyle/>
          <a:p>
            <a:pPr marL="342888" indent="-342888" algn="ctr" defTabSz="711173" hangingPunct="0">
              <a:spcBef>
                <a:spcPct val="40000"/>
              </a:spcBef>
              <a:defRPr/>
            </a:pPr>
            <a:endParaRPr lang="en-US" sz="1200" b="1" i="1" kern="0" dirty="0">
              <a:solidFill>
                <a:srgbClr val="000000"/>
              </a:solidFill>
              <a:latin typeface="Arial"/>
              <a:sym typeface="Helvetica Light"/>
            </a:endParaRPr>
          </a:p>
        </p:txBody>
      </p:sp>
      <p:sp>
        <p:nvSpPr>
          <p:cNvPr id="7" name="TextBox 6">
            <a:extLst>
              <a:ext uri="{FF2B5EF4-FFF2-40B4-BE49-F238E27FC236}">
                <a16:creationId xmlns:a16="http://schemas.microsoft.com/office/drawing/2014/main" id="{CE5FCF00-A399-4833-8946-16B75054D371}"/>
              </a:ext>
            </a:extLst>
          </p:cNvPr>
          <p:cNvSpPr txBox="1"/>
          <p:nvPr/>
        </p:nvSpPr>
        <p:spPr>
          <a:xfrm>
            <a:off x="4586290" y="802482"/>
            <a:ext cx="1431131" cy="415498"/>
          </a:xfrm>
          <a:prstGeom prst="rect">
            <a:avLst/>
          </a:prstGeom>
          <a:noFill/>
        </p:spPr>
        <p:txBody>
          <a:bodyPr>
            <a:spAutoFit/>
          </a:bodyPr>
          <a:lstStyle/>
          <a:p>
            <a:pPr algn="ctr" defTabSz="457184" hangingPunct="0">
              <a:defRPr/>
            </a:pPr>
            <a:r>
              <a:rPr lang="es-MX" altLang="en-US" sz="1050" kern="0" dirty="0">
                <a:solidFill>
                  <a:srgbClr val="0070C0"/>
                </a:solidFill>
                <a:latin typeface="Arial"/>
                <a:ea typeface="ヒラギノ角ゴ ProN W3" charset="-128"/>
                <a:sym typeface="Gill Sans" charset="0"/>
              </a:rPr>
              <a:t> </a:t>
            </a:r>
            <a:endParaRPr lang="en-US" altLang="en-US" sz="1050" kern="0" dirty="0">
              <a:solidFill>
                <a:srgbClr val="0070C0"/>
              </a:solidFill>
              <a:latin typeface="Arial"/>
              <a:ea typeface="ヒラギノ角ゴ ProN W3" charset="-128"/>
              <a:sym typeface="Gill Sans" charset="0"/>
            </a:endParaRPr>
          </a:p>
          <a:p>
            <a:pPr algn="ctr" defTabSz="457184" hangingPunct="0">
              <a:defRPr/>
            </a:pPr>
            <a:r>
              <a:rPr lang="en-US" sz="1050" kern="0" dirty="0">
                <a:solidFill>
                  <a:schemeClr val="bg1"/>
                </a:solidFill>
                <a:latin typeface="Arial"/>
                <a:ea typeface="ヒラギノ角ゴ ProN W3" charset="-128"/>
                <a:sym typeface="Gill Sans" charset="0"/>
              </a:rPr>
              <a:t>Q3 2021</a:t>
            </a:r>
            <a:endParaRPr lang="en-US" sz="1050" kern="0" dirty="0">
              <a:solidFill>
                <a:schemeClr val="bg1"/>
              </a:solidFill>
              <a:latin typeface="Arial"/>
              <a:sym typeface="Helvetica Light"/>
            </a:endParaRPr>
          </a:p>
        </p:txBody>
      </p:sp>
      <p:sp>
        <p:nvSpPr>
          <p:cNvPr id="9" name="TextBox 8">
            <a:extLst>
              <a:ext uri="{FF2B5EF4-FFF2-40B4-BE49-F238E27FC236}">
                <a16:creationId xmlns:a16="http://schemas.microsoft.com/office/drawing/2014/main" id="{6DDAC824-A4E1-4045-83A9-8A1FA4F07DD5}"/>
              </a:ext>
            </a:extLst>
          </p:cNvPr>
          <p:cNvSpPr txBox="1"/>
          <p:nvPr/>
        </p:nvSpPr>
        <p:spPr>
          <a:xfrm>
            <a:off x="2509839" y="815578"/>
            <a:ext cx="1893094" cy="415498"/>
          </a:xfrm>
          <a:prstGeom prst="rect">
            <a:avLst/>
          </a:prstGeom>
          <a:noFill/>
        </p:spPr>
        <p:txBody>
          <a:bodyPr>
            <a:spAutoFit/>
          </a:bodyPr>
          <a:lstStyle/>
          <a:p>
            <a:pPr algn="ctr" defTabSz="457184" hangingPunct="0">
              <a:defRPr/>
            </a:pPr>
            <a:r>
              <a:rPr lang="es-MX" altLang="en-US" sz="1050" kern="0" dirty="0">
                <a:solidFill>
                  <a:srgbClr val="0070C0"/>
                </a:solidFill>
                <a:latin typeface="Arial"/>
                <a:ea typeface="ヒラギノ角ゴ ProN W3" charset="-128"/>
                <a:sym typeface="Gill Sans" charset="0"/>
              </a:rPr>
              <a:t> </a:t>
            </a:r>
            <a:endParaRPr lang="en-US" altLang="en-US" sz="1050" kern="0" dirty="0">
              <a:solidFill>
                <a:srgbClr val="0070C0"/>
              </a:solidFill>
              <a:latin typeface="Arial"/>
              <a:ea typeface="ヒラギノ角ゴ ProN W3" charset="-128"/>
              <a:sym typeface="Gill Sans" charset="0"/>
            </a:endParaRPr>
          </a:p>
          <a:p>
            <a:pPr algn="ctr" defTabSz="457184" hangingPunct="0">
              <a:defRPr/>
            </a:pPr>
            <a:r>
              <a:rPr lang="de-DE" sz="1050" kern="0" dirty="0">
                <a:solidFill>
                  <a:schemeClr val="bg1"/>
                </a:solidFill>
                <a:latin typeface="Arial"/>
                <a:sym typeface="Helvetica Light"/>
              </a:rPr>
              <a:t>Q2 </a:t>
            </a:r>
            <a:r>
              <a:rPr lang="en-US" sz="1050" kern="0" dirty="0">
                <a:solidFill>
                  <a:schemeClr val="bg1"/>
                </a:solidFill>
                <a:latin typeface="Arial"/>
                <a:ea typeface="ヒラギノ角ゴ ProN W3" charset="-128"/>
                <a:sym typeface="Gill Sans" charset="0"/>
              </a:rPr>
              <a:t>2021</a:t>
            </a:r>
            <a:endParaRPr lang="en-US" sz="1050" kern="0" dirty="0">
              <a:solidFill>
                <a:schemeClr val="bg1"/>
              </a:solidFill>
              <a:latin typeface="Arial"/>
              <a:sym typeface="Helvetica Light"/>
            </a:endParaRPr>
          </a:p>
        </p:txBody>
      </p:sp>
      <p:sp>
        <p:nvSpPr>
          <p:cNvPr id="12" name="TextBox 11">
            <a:extLst>
              <a:ext uri="{FF2B5EF4-FFF2-40B4-BE49-F238E27FC236}">
                <a16:creationId xmlns:a16="http://schemas.microsoft.com/office/drawing/2014/main" id="{AEB75E83-16CE-4CA9-83A2-5AC6BBD37E71}"/>
              </a:ext>
            </a:extLst>
          </p:cNvPr>
          <p:cNvSpPr txBox="1"/>
          <p:nvPr/>
        </p:nvSpPr>
        <p:spPr>
          <a:xfrm>
            <a:off x="1057277" y="822723"/>
            <a:ext cx="1284685" cy="415498"/>
          </a:xfrm>
          <a:prstGeom prst="rect">
            <a:avLst/>
          </a:prstGeom>
          <a:noFill/>
        </p:spPr>
        <p:txBody>
          <a:bodyPr>
            <a:spAutoFit/>
          </a:bodyPr>
          <a:lstStyle/>
          <a:p>
            <a:pPr algn="ctr" defTabSz="457184" hangingPunct="0">
              <a:defRPr/>
            </a:pPr>
            <a:r>
              <a:rPr lang="es-MX" altLang="en-US" sz="1050" kern="0" dirty="0">
                <a:solidFill>
                  <a:srgbClr val="0070C0"/>
                </a:solidFill>
                <a:latin typeface="Arial"/>
                <a:ea typeface="ヒラギノ角ゴ ProN W3" charset="-128"/>
                <a:sym typeface="Gill Sans" charset="0"/>
              </a:rPr>
              <a:t> </a:t>
            </a:r>
            <a:endParaRPr lang="en-US" altLang="en-US" sz="1050" kern="0" dirty="0">
              <a:solidFill>
                <a:srgbClr val="0070C0"/>
              </a:solidFill>
              <a:latin typeface="Arial"/>
              <a:ea typeface="ヒラギノ角ゴ ProN W3" charset="-128"/>
              <a:sym typeface="Gill Sans" charset="0"/>
            </a:endParaRPr>
          </a:p>
          <a:p>
            <a:pPr algn="ctr" defTabSz="457184" hangingPunct="0">
              <a:defRPr/>
            </a:pPr>
            <a:r>
              <a:rPr lang="en-US" altLang="en-US" sz="1050" kern="0" dirty="0">
                <a:solidFill>
                  <a:schemeClr val="bg1"/>
                </a:solidFill>
                <a:latin typeface="Arial"/>
                <a:ea typeface="ヒラギノ角ゴ ProN W3" charset="-128"/>
                <a:sym typeface="Gill Sans" charset="0"/>
              </a:rPr>
              <a:t>Q1 2021</a:t>
            </a:r>
            <a:endParaRPr lang="en-US" sz="1050" kern="0" dirty="0">
              <a:solidFill>
                <a:schemeClr val="bg1"/>
              </a:solidFill>
              <a:latin typeface="Arial"/>
              <a:sym typeface="Helvetica Light"/>
            </a:endParaRPr>
          </a:p>
        </p:txBody>
      </p:sp>
      <p:sp>
        <p:nvSpPr>
          <p:cNvPr id="17" name="TextBox 16">
            <a:extLst>
              <a:ext uri="{FF2B5EF4-FFF2-40B4-BE49-F238E27FC236}">
                <a16:creationId xmlns:a16="http://schemas.microsoft.com/office/drawing/2014/main" id="{3F42215A-1225-41B6-9140-07AA2C19688A}"/>
              </a:ext>
            </a:extLst>
          </p:cNvPr>
          <p:cNvSpPr txBox="1"/>
          <p:nvPr/>
        </p:nvSpPr>
        <p:spPr>
          <a:xfrm>
            <a:off x="5974557" y="802482"/>
            <a:ext cx="1891904" cy="415498"/>
          </a:xfrm>
          <a:prstGeom prst="rect">
            <a:avLst/>
          </a:prstGeom>
          <a:noFill/>
        </p:spPr>
        <p:txBody>
          <a:bodyPr>
            <a:spAutoFit/>
          </a:bodyPr>
          <a:lstStyle/>
          <a:p>
            <a:pPr algn="ctr" defTabSz="457184" hangingPunct="0">
              <a:defRPr/>
            </a:pPr>
            <a:r>
              <a:rPr lang="es-MX" altLang="en-US" sz="1050" kern="0" dirty="0">
                <a:solidFill>
                  <a:srgbClr val="0070C0"/>
                </a:solidFill>
                <a:latin typeface="Arial"/>
                <a:ea typeface="ヒラギノ角ゴ ProN W3" charset="-128"/>
                <a:sym typeface="Gill Sans" charset="0"/>
              </a:rPr>
              <a:t> </a:t>
            </a:r>
            <a:endParaRPr lang="en-US" altLang="en-US" sz="1050" kern="0" dirty="0">
              <a:solidFill>
                <a:srgbClr val="0070C0"/>
              </a:solidFill>
              <a:latin typeface="Arial"/>
              <a:ea typeface="ヒラギノ角ゴ ProN W3" charset="-128"/>
              <a:sym typeface="Gill Sans" charset="0"/>
            </a:endParaRPr>
          </a:p>
          <a:p>
            <a:pPr algn="ctr" defTabSz="457184" hangingPunct="0">
              <a:defRPr/>
            </a:pPr>
            <a:r>
              <a:rPr lang="de-DE" sz="1050" kern="0" dirty="0">
                <a:solidFill>
                  <a:schemeClr val="bg1"/>
                </a:solidFill>
                <a:latin typeface="Arial"/>
                <a:sym typeface="Helvetica Light"/>
              </a:rPr>
              <a:t>Q4 </a:t>
            </a:r>
            <a:r>
              <a:rPr lang="en-US" sz="1050" kern="0" dirty="0">
                <a:solidFill>
                  <a:schemeClr val="bg1"/>
                </a:solidFill>
                <a:latin typeface="Arial"/>
                <a:ea typeface="ヒラギノ角ゴ ProN W3" charset="-128"/>
                <a:sym typeface="Gill Sans" charset="0"/>
              </a:rPr>
              <a:t>2021</a:t>
            </a:r>
            <a:endParaRPr lang="en-US" sz="1050" kern="0" dirty="0">
              <a:solidFill>
                <a:schemeClr val="bg1"/>
              </a:solidFill>
              <a:latin typeface="Arial"/>
              <a:sym typeface="Helvetica Light"/>
            </a:endParaRPr>
          </a:p>
        </p:txBody>
      </p:sp>
      <p:pic>
        <p:nvPicPr>
          <p:cNvPr id="56350" name="Picture 5">
            <a:extLst>
              <a:ext uri="{FF2B5EF4-FFF2-40B4-BE49-F238E27FC236}">
                <a16:creationId xmlns:a16="http://schemas.microsoft.com/office/drawing/2014/main" id="{AE22C1FA-DFA3-4120-8321-B07347A22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74" y="3400809"/>
            <a:ext cx="1121569"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52" name="Picture 5">
            <a:extLst>
              <a:ext uri="{FF2B5EF4-FFF2-40B4-BE49-F238E27FC236}">
                <a16:creationId xmlns:a16="http://schemas.microsoft.com/office/drawing/2014/main" id="{F2F4E5A7-8F9F-45C4-A17A-45CF57F61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510" y="3373060"/>
            <a:ext cx="1121569"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55" name="TextBox 69">
            <a:extLst>
              <a:ext uri="{FF2B5EF4-FFF2-40B4-BE49-F238E27FC236}">
                <a16:creationId xmlns:a16="http://schemas.microsoft.com/office/drawing/2014/main" id="{EB4F43AD-5B25-4361-B0D4-D58A9C46118A}"/>
              </a:ext>
            </a:extLst>
          </p:cNvPr>
          <p:cNvSpPr txBox="1">
            <a:spLocks noChangeArrowheads="1"/>
          </p:cNvSpPr>
          <p:nvPr/>
        </p:nvSpPr>
        <p:spPr bwMode="auto">
          <a:xfrm>
            <a:off x="2626964" y="3682987"/>
            <a:ext cx="174069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kern="0" dirty="0">
                <a:solidFill>
                  <a:schemeClr val="bg1"/>
                </a:solidFill>
                <a:sym typeface="Helvetica Light"/>
              </a:rPr>
              <a:t>V 2.0.3</a:t>
            </a:r>
          </a:p>
        </p:txBody>
      </p:sp>
      <p:sp>
        <p:nvSpPr>
          <p:cNvPr id="56356" name="TextBox 70">
            <a:extLst>
              <a:ext uri="{FF2B5EF4-FFF2-40B4-BE49-F238E27FC236}">
                <a16:creationId xmlns:a16="http://schemas.microsoft.com/office/drawing/2014/main" id="{C0DE3F3B-2AD9-4D43-8BF8-179870A490E7}"/>
              </a:ext>
            </a:extLst>
          </p:cNvPr>
          <p:cNvSpPr txBox="1">
            <a:spLocks noChangeArrowheads="1"/>
          </p:cNvSpPr>
          <p:nvPr/>
        </p:nvSpPr>
        <p:spPr bwMode="auto">
          <a:xfrm>
            <a:off x="4993527" y="3681432"/>
            <a:ext cx="173950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kern="0" dirty="0">
                <a:solidFill>
                  <a:srgbClr val="191919"/>
                </a:solidFill>
                <a:sym typeface="Helvetica Light"/>
              </a:rPr>
              <a:t>V 2.0.3 (</a:t>
            </a:r>
            <a:r>
              <a:rPr lang="en-US" altLang="en-US" sz="1050" kern="0" dirty="0" err="1">
                <a:solidFill>
                  <a:srgbClr val="191919"/>
                </a:solidFill>
                <a:sym typeface="Helvetica Light"/>
              </a:rPr>
              <a:t>Fixpack</a:t>
            </a:r>
            <a:r>
              <a:rPr lang="en-US" altLang="en-US" sz="1050" kern="0" dirty="0">
                <a:solidFill>
                  <a:srgbClr val="191919"/>
                </a:solidFill>
                <a:sym typeface="Helvetica Light"/>
              </a:rPr>
              <a:t>)</a:t>
            </a:r>
          </a:p>
        </p:txBody>
      </p:sp>
      <p:sp>
        <p:nvSpPr>
          <p:cNvPr id="43" name="TextBox 52">
            <a:extLst>
              <a:ext uri="{FF2B5EF4-FFF2-40B4-BE49-F238E27FC236}">
                <a16:creationId xmlns:a16="http://schemas.microsoft.com/office/drawing/2014/main" id="{109A3233-A1FA-4DE1-850F-1EFE7558F5ED}"/>
              </a:ext>
            </a:extLst>
          </p:cNvPr>
          <p:cNvSpPr txBox="1">
            <a:spLocks noChangeArrowheads="1"/>
          </p:cNvSpPr>
          <p:nvPr/>
        </p:nvSpPr>
        <p:spPr bwMode="auto">
          <a:xfrm>
            <a:off x="2509839" y="4150668"/>
            <a:ext cx="197744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b="1" kern="0" dirty="0">
                <a:solidFill>
                  <a:schemeClr val="bg1"/>
                </a:solidFill>
                <a:sym typeface="Helvetica Light"/>
              </a:rPr>
              <a:t>AIX Enterprise Edition v1.8</a:t>
            </a:r>
          </a:p>
          <a:p>
            <a:pPr algn="ctr" defTabSz="309563" eaLnBrk="0" fontAlgn="base" hangingPunct="0">
              <a:spcBef>
                <a:spcPct val="0"/>
              </a:spcBef>
              <a:spcAft>
                <a:spcPct val="0"/>
              </a:spcAft>
              <a:defRPr/>
            </a:pPr>
            <a:r>
              <a:rPr lang="en-US" altLang="en-US" sz="1050" b="1" kern="0" dirty="0">
                <a:solidFill>
                  <a:schemeClr val="bg1"/>
                </a:solidFill>
                <a:sym typeface="Helvetica Light"/>
              </a:rPr>
              <a:t>Private Cloud Edition v1.8</a:t>
            </a:r>
            <a:endParaRPr lang="en-US" altLang="en-US" sz="1050" kern="0" dirty="0">
              <a:solidFill>
                <a:schemeClr val="bg1"/>
              </a:solidFill>
              <a:sym typeface="Helvetica Light"/>
            </a:endParaRPr>
          </a:p>
        </p:txBody>
      </p:sp>
      <p:pic>
        <p:nvPicPr>
          <p:cNvPr id="30" name="Picture 6">
            <a:extLst>
              <a:ext uri="{FF2B5EF4-FFF2-40B4-BE49-F238E27FC236}">
                <a16:creationId xmlns:a16="http://schemas.microsoft.com/office/drawing/2014/main" id="{117BAFD5-B319-422F-87DB-8D9A946E3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345" y="1886010"/>
            <a:ext cx="1254919"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1">
            <a:extLst>
              <a:ext uri="{FF2B5EF4-FFF2-40B4-BE49-F238E27FC236}">
                <a16:creationId xmlns:a16="http://schemas.microsoft.com/office/drawing/2014/main" id="{0836D60A-B34F-4836-AA75-5BF7A3D82317}"/>
              </a:ext>
            </a:extLst>
          </p:cNvPr>
          <p:cNvSpPr txBox="1">
            <a:spLocks noChangeArrowheads="1"/>
          </p:cNvSpPr>
          <p:nvPr/>
        </p:nvSpPr>
        <p:spPr bwMode="auto">
          <a:xfrm>
            <a:off x="5143557" y="2200334"/>
            <a:ext cx="13144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kern="0" dirty="0">
                <a:solidFill>
                  <a:srgbClr val="191919"/>
                </a:solidFill>
                <a:sym typeface="Helvetica Light"/>
              </a:rPr>
              <a:t>FW 1020 (PHYP)</a:t>
            </a:r>
          </a:p>
          <a:p>
            <a:pPr algn="ctr" defTabSz="309563" eaLnBrk="0" fontAlgn="base" hangingPunct="0">
              <a:spcBef>
                <a:spcPct val="0"/>
              </a:spcBef>
              <a:spcAft>
                <a:spcPct val="0"/>
              </a:spcAft>
              <a:defRPr/>
            </a:pPr>
            <a:r>
              <a:rPr lang="en-US" altLang="en-US" sz="1050" kern="0" dirty="0">
                <a:solidFill>
                  <a:srgbClr val="191919"/>
                </a:solidFill>
                <a:sym typeface="Helvetica Light"/>
              </a:rPr>
              <a:t>VIOS 3.1.3.21 SP</a:t>
            </a:r>
          </a:p>
        </p:txBody>
      </p:sp>
      <p:sp>
        <p:nvSpPr>
          <p:cNvPr id="32" name="TextBox 54">
            <a:extLst>
              <a:ext uri="{FF2B5EF4-FFF2-40B4-BE49-F238E27FC236}">
                <a16:creationId xmlns:a16="http://schemas.microsoft.com/office/drawing/2014/main" id="{1AB9CD9B-0548-49B9-BC50-0C2823D941CF}"/>
              </a:ext>
            </a:extLst>
          </p:cNvPr>
          <p:cNvSpPr txBox="1">
            <a:spLocks noChangeArrowheads="1"/>
          </p:cNvSpPr>
          <p:nvPr/>
        </p:nvSpPr>
        <p:spPr bwMode="auto">
          <a:xfrm>
            <a:off x="5256684" y="2666156"/>
            <a:ext cx="14302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b="1" kern="0" dirty="0">
                <a:solidFill>
                  <a:srgbClr val="191919"/>
                </a:solidFill>
                <a:sym typeface="Helvetica Light"/>
              </a:rPr>
              <a:t>HMC</a:t>
            </a:r>
            <a:r>
              <a:rPr lang="en-US" altLang="en-US" sz="1050" kern="0" dirty="0">
                <a:solidFill>
                  <a:srgbClr val="191919"/>
                </a:solidFill>
                <a:sym typeface="Helvetica Light"/>
              </a:rPr>
              <a:t> V10 R1 M1020</a:t>
            </a:r>
          </a:p>
        </p:txBody>
      </p:sp>
      <p:sp>
        <p:nvSpPr>
          <p:cNvPr id="33" name="TextBox 55">
            <a:extLst>
              <a:ext uri="{FF2B5EF4-FFF2-40B4-BE49-F238E27FC236}">
                <a16:creationId xmlns:a16="http://schemas.microsoft.com/office/drawing/2014/main" id="{DDE3FD64-C370-4F5C-8AB7-445E86054317}"/>
              </a:ext>
            </a:extLst>
          </p:cNvPr>
          <p:cNvSpPr txBox="1">
            <a:spLocks noChangeArrowheads="1"/>
          </p:cNvSpPr>
          <p:nvPr/>
        </p:nvSpPr>
        <p:spPr bwMode="auto">
          <a:xfrm>
            <a:off x="5181342" y="2818269"/>
            <a:ext cx="15055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b="1" kern="0" dirty="0" err="1">
                <a:solidFill>
                  <a:srgbClr val="191919"/>
                </a:solidFill>
                <a:sym typeface="Helvetica Light"/>
              </a:rPr>
              <a:t>vHMC</a:t>
            </a:r>
            <a:r>
              <a:rPr lang="en-US" altLang="en-US" sz="1050" kern="0" dirty="0">
                <a:solidFill>
                  <a:srgbClr val="191919"/>
                </a:solidFill>
                <a:sym typeface="Helvetica Light"/>
              </a:rPr>
              <a:t> V10 R1 M1020</a:t>
            </a:r>
          </a:p>
        </p:txBody>
      </p:sp>
      <p:pic>
        <p:nvPicPr>
          <p:cNvPr id="34" name="Picture 33" descr="Icon&#10;&#10;Description automatically generated">
            <a:extLst>
              <a:ext uri="{FF2B5EF4-FFF2-40B4-BE49-F238E27FC236}">
                <a16:creationId xmlns:a16="http://schemas.microsoft.com/office/drawing/2014/main" id="{4E454944-F099-466A-84F3-0D770EEA6A25}"/>
              </a:ext>
            </a:extLst>
          </p:cNvPr>
          <p:cNvPicPr>
            <a:picLocks noChangeAspect="1"/>
          </p:cNvPicPr>
          <p:nvPr/>
        </p:nvPicPr>
        <p:blipFill>
          <a:blip r:embed="rId5"/>
          <a:stretch>
            <a:fillRect/>
          </a:stretch>
        </p:blipFill>
        <p:spPr>
          <a:xfrm>
            <a:off x="8176299" y="201169"/>
            <a:ext cx="678375" cy="713232"/>
          </a:xfrm>
          <a:prstGeom prst="rect">
            <a:avLst/>
          </a:prstGeom>
          <a:noFill/>
        </p:spPr>
      </p:pic>
      <p:sp>
        <p:nvSpPr>
          <p:cNvPr id="19" name="TextBox 52">
            <a:extLst>
              <a:ext uri="{FF2B5EF4-FFF2-40B4-BE49-F238E27FC236}">
                <a16:creationId xmlns:a16="http://schemas.microsoft.com/office/drawing/2014/main" id="{4B7A3026-B0FB-496A-8F13-8F9847B44B4E}"/>
              </a:ext>
            </a:extLst>
          </p:cNvPr>
          <p:cNvSpPr txBox="1">
            <a:spLocks noChangeArrowheads="1"/>
          </p:cNvSpPr>
          <p:nvPr/>
        </p:nvSpPr>
        <p:spPr bwMode="auto">
          <a:xfrm>
            <a:off x="2489600" y="2761566"/>
            <a:ext cx="1977441"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HelvNeue Light for IBM"/>
              </a:defRPr>
            </a:lvl1pPr>
            <a:lvl2pPr marL="742950" indent="-285750">
              <a:defRPr>
                <a:solidFill>
                  <a:schemeClr val="tx1"/>
                </a:solidFill>
                <a:latin typeface="HelvNeue Light for IBM"/>
              </a:defRPr>
            </a:lvl2pPr>
            <a:lvl3pPr marL="1143000" indent="-228600">
              <a:defRPr>
                <a:solidFill>
                  <a:schemeClr val="tx1"/>
                </a:solidFill>
                <a:latin typeface="HelvNeue Light for IBM"/>
              </a:defRPr>
            </a:lvl3pPr>
            <a:lvl4pPr marL="1600200" indent="-228600">
              <a:defRPr>
                <a:solidFill>
                  <a:schemeClr val="tx1"/>
                </a:solidFill>
                <a:latin typeface="HelvNeue Light for IBM"/>
              </a:defRPr>
            </a:lvl4pPr>
            <a:lvl5pPr marL="2057400" indent="-228600">
              <a:defRPr>
                <a:solidFill>
                  <a:schemeClr val="tx1"/>
                </a:solidFill>
                <a:latin typeface="HelvNeue Light for IBM"/>
              </a:defRPr>
            </a:lvl5pPr>
            <a:lvl6pPr marL="2514600" indent="-228600" eaLnBrk="0" fontAlgn="base" hangingPunct="0">
              <a:spcBef>
                <a:spcPct val="0"/>
              </a:spcBef>
              <a:spcAft>
                <a:spcPct val="0"/>
              </a:spcAft>
              <a:defRPr>
                <a:solidFill>
                  <a:schemeClr val="tx1"/>
                </a:solidFill>
                <a:latin typeface="HelvNeue Light for IBM"/>
              </a:defRPr>
            </a:lvl6pPr>
            <a:lvl7pPr marL="2971800" indent="-228600" eaLnBrk="0" fontAlgn="base" hangingPunct="0">
              <a:spcBef>
                <a:spcPct val="0"/>
              </a:spcBef>
              <a:spcAft>
                <a:spcPct val="0"/>
              </a:spcAft>
              <a:defRPr>
                <a:solidFill>
                  <a:schemeClr val="tx1"/>
                </a:solidFill>
                <a:latin typeface="HelvNeue Light for IBM"/>
              </a:defRPr>
            </a:lvl7pPr>
            <a:lvl8pPr marL="3429000" indent="-228600" eaLnBrk="0" fontAlgn="base" hangingPunct="0">
              <a:spcBef>
                <a:spcPct val="0"/>
              </a:spcBef>
              <a:spcAft>
                <a:spcPct val="0"/>
              </a:spcAft>
              <a:defRPr>
                <a:solidFill>
                  <a:schemeClr val="tx1"/>
                </a:solidFill>
                <a:latin typeface="HelvNeue Light for IBM"/>
              </a:defRPr>
            </a:lvl8pPr>
            <a:lvl9pPr marL="3886200" indent="-228600" eaLnBrk="0" fontAlgn="base" hangingPunct="0">
              <a:spcBef>
                <a:spcPct val="0"/>
              </a:spcBef>
              <a:spcAft>
                <a:spcPct val="0"/>
              </a:spcAft>
              <a:defRPr>
                <a:solidFill>
                  <a:schemeClr val="tx1"/>
                </a:solidFill>
                <a:latin typeface="HelvNeue Light for IBM"/>
              </a:defRPr>
            </a:lvl9pPr>
          </a:lstStyle>
          <a:p>
            <a:pPr algn="ctr" defTabSz="309563" eaLnBrk="0" fontAlgn="base" hangingPunct="0">
              <a:spcBef>
                <a:spcPct val="0"/>
              </a:spcBef>
              <a:spcAft>
                <a:spcPct val="0"/>
              </a:spcAft>
              <a:defRPr/>
            </a:pPr>
            <a:r>
              <a:rPr lang="en-US" altLang="en-US" sz="1050" b="1" kern="0" dirty="0">
                <a:solidFill>
                  <a:schemeClr val="bg1"/>
                </a:solidFill>
                <a:sym typeface="Helvetica Light"/>
              </a:rPr>
              <a:t>CMC 1.17</a:t>
            </a:r>
            <a:endParaRPr lang="en-US" altLang="en-US" sz="1050" kern="0" dirty="0">
              <a:solidFill>
                <a:schemeClr val="bg1"/>
              </a:solidFill>
              <a:sym typeface="Helvetica Light"/>
            </a:endParaRPr>
          </a:p>
        </p:txBody>
      </p:sp>
    </p:spTree>
    <p:extLst>
      <p:ext uri="{BB962C8B-B14F-4D97-AF65-F5344CB8AC3E}">
        <p14:creationId xmlns:p14="http://schemas.microsoft.com/office/powerpoint/2010/main" val="2496518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11B51E3-F6EC-423B-8125-32CF58B22F95}"/>
              </a:ext>
            </a:extLst>
          </p:cNvPr>
          <p:cNvSpPr>
            <a:spLocks noChangeArrowheads="1"/>
          </p:cNvSpPr>
          <p:nvPr/>
        </p:nvSpPr>
        <p:spPr bwMode="auto">
          <a:xfrm>
            <a:off x="800101" y="2166937"/>
            <a:ext cx="869156" cy="9858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lgn="ctr">
            <a:solidFill>
              <a:srgbClr val="7DBA00"/>
            </a:solidFill>
            <a:miter lim="800000"/>
            <a:headEnd/>
            <a:tailEnd/>
          </a:ln>
          <a:effec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eaLnBrk="1" hangingPunct="1">
              <a:lnSpc>
                <a:spcPct val="80000"/>
              </a:lnSpc>
              <a:spcBef>
                <a:spcPct val="20000"/>
              </a:spcBef>
              <a:spcAft>
                <a:spcPct val="0"/>
              </a:spcAft>
              <a:buClr>
                <a:srgbClr val="3333FF"/>
              </a:buClr>
              <a:buFont typeface="Wingdings" pitchFamily="2" charset="2"/>
              <a:buNone/>
            </a:pPr>
            <a:endParaRPr lang="en-US" altLang="en-US" sz="100" dirty="0">
              <a:ea typeface="MS PGothic" pitchFamily="34" charset="-128"/>
            </a:endParaRPr>
          </a:p>
          <a:p>
            <a:pPr eaLnBrk="1" hangingPunct="1">
              <a:lnSpc>
                <a:spcPct val="80000"/>
              </a:lnSpc>
              <a:spcBef>
                <a:spcPct val="20000"/>
              </a:spcBef>
              <a:spcAft>
                <a:spcPct val="0"/>
              </a:spcAft>
              <a:buClr>
                <a:srgbClr val="3333FF"/>
              </a:buClr>
              <a:buFont typeface="Wingdings" pitchFamily="2" charset="2"/>
              <a:buNone/>
            </a:pPr>
            <a:r>
              <a:rPr lang="en-US" altLang="en-US" sz="1050" dirty="0">
                <a:ea typeface="MS PGothic" pitchFamily="34" charset="-128"/>
              </a:rPr>
              <a:t>IBM Research develops </a:t>
            </a:r>
            <a:r>
              <a:rPr lang="en-US" altLang="en-US" sz="1050" b="1" dirty="0">
                <a:ea typeface="MS PGothic" pitchFamily="34" charset="-128"/>
              </a:rPr>
              <a:t>hypervisor</a:t>
            </a:r>
            <a:r>
              <a:rPr lang="en-US" altLang="en-US" sz="1050" dirty="0">
                <a:ea typeface="MS PGothic" pitchFamily="34" charset="-128"/>
              </a:rPr>
              <a:t> that becomes VM on the mainframe</a:t>
            </a:r>
          </a:p>
        </p:txBody>
      </p:sp>
      <p:sp>
        <p:nvSpPr>
          <p:cNvPr id="6" name="Rectangle 3">
            <a:extLst>
              <a:ext uri="{FF2B5EF4-FFF2-40B4-BE49-F238E27FC236}">
                <a16:creationId xmlns:a16="http://schemas.microsoft.com/office/drawing/2014/main" id="{DEA818B0-7FF6-4084-838A-C51832ED2D62}"/>
              </a:ext>
            </a:extLst>
          </p:cNvPr>
          <p:cNvSpPr>
            <a:spLocks noChangeArrowheads="1"/>
          </p:cNvSpPr>
          <p:nvPr/>
        </p:nvSpPr>
        <p:spPr bwMode="auto">
          <a:xfrm>
            <a:off x="1743075" y="2169321"/>
            <a:ext cx="819150" cy="983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2700" algn="ctr">
            <a:solidFill>
              <a:srgbClr val="7DBA00"/>
            </a:solidFill>
            <a:miter lim="800000"/>
            <a:headEnd/>
            <a:tailEnd/>
          </a:ln>
          <a:effectLst/>
        </p:spPr>
        <p:txBody>
          <a:bodyPr lIns="30769" tIns="0" rIns="0" bIns="0"/>
          <a:lstStyle>
            <a:lvl1pPr defTabSz="820738" eaLnBrk="0" hangingPunct="0">
              <a:spcAft>
                <a:spcPct val="5000"/>
              </a:spcAft>
              <a:buClr>
                <a:srgbClr val="00477A"/>
              </a:buClr>
              <a:buFont typeface="Wingdings" pitchFamily="2" charset="2"/>
              <a:buChar char="§"/>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defRPr sz="1600">
                <a:solidFill>
                  <a:schemeClr val="tx1"/>
                </a:solidFill>
                <a:latin typeface="Arial" pitchFamily="34" charset="0"/>
              </a:defRPr>
            </a:lvl2pPr>
            <a:lvl3pPr marL="1143000" indent="-228600" defTabSz="820738" eaLnBrk="0" hangingPunct="0">
              <a:spcAft>
                <a:spcPct val="5000"/>
              </a:spcAft>
              <a:buClr>
                <a:schemeClr val="tx1"/>
              </a:buClr>
              <a:buChar char="•"/>
              <a:defRPr sz="1600">
                <a:solidFill>
                  <a:schemeClr val="tx1"/>
                </a:solidFill>
                <a:latin typeface="Arial" pitchFamily="34" charset="0"/>
              </a:defRPr>
            </a:lvl3pPr>
            <a:lvl4pPr marL="1600200" indent="-228600" defTabSz="820738" eaLnBrk="0" hangingPunct="0">
              <a:spcBef>
                <a:spcPct val="20000"/>
              </a:spcBef>
              <a:buClr>
                <a:schemeClr val="bg1"/>
              </a:buClr>
              <a:defRPr sz="1600">
                <a:solidFill>
                  <a:schemeClr val="bg1"/>
                </a:solidFill>
                <a:latin typeface="Arial" pitchFamily="34" charset="0"/>
              </a:defRPr>
            </a:lvl4pPr>
            <a:lvl5pPr marL="2057400" indent="-228600" defTabSz="820738" eaLnBrk="0" hangingPunct="0">
              <a:spcBef>
                <a:spcPct val="20000"/>
              </a:spcBef>
              <a:buClr>
                <a:schemeClr val="bg1"/>
              </a:buClr>
              <a:buChar char="»"/>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defRPr sz="1600">
                <a:solidFill>
                  <a:schemeClr val="bg1"/>
                </a:solidFill>
                <a:latin typeface="Arial" pitchFamily="34" charset="0"/>
              </a:defRPr>
            </a:lvl9pPr>
          </a:lstStyle>
          <a:p>
            <a:pPr>
              <a:spcAft>
                <a:spcPct val="15000"/>
              </a:spcAft>
              <a:buClrTx/>
              <a:buFontTx/>
              <a:buNone/>
            </a:pPr>
            <a:r>
              <a:rPr lang="en-US" altLang="en-US" sz="975" b="1" dirty="0">
                <a:latin typeface="Arial MT"/>
                <a:ea typeface="MS PGothic" pitchFamily="34" charset="-128"/>
              </a:rPr>
              <a:t> </a:t>
            </a:r>
            <a:r>
              <a:rPr lang="en-US" altLang="en-US" sz="1050" dirty="0">
                <a:ea typeface="MS PGothic" pitchFamily="34" charset="-128"/>
              </a:rPr>
              <a:t>IBM announces systems with </a:t>
            </a:r>
            <a:r>
              <a:rPr lang="en-US" altLang="en-US" sz="1050" b="1" dirty="0">
                <a:ea typeface="MS PGothic" pitchFamily="34" charset="-128"/>
              </a:rPr>
              <a:t>physical partitioning</a:t>
            </a:r>
          </a:p>
        </p:txBody>
      </p:sp>
      <p:sp>
        <p:nvSpPr>
          <p:cNvPr id="7" name="Rectangle 4">
            <a:extLst>
              <a:ext uri="{FF2B5EF4-FFF2-40B4-BE49-F238E27FC236}">
                <a16:creationId xmlns:a16="http://schemas.microsoft.com/office/drawing/2014/main" id="{766637B6-CD3F-4674-886E-EE9164B67672}"/>
              </a:ext>
            </a:extLst>
          </p:cNvPr>
          <p:cNvSpPr>
            <a:spLocks noChangeArrowheads="1"/>
          </p:cNvSpPr>
          <p:nvPr/>
        </p:nvSpPr>
        <p:spPr bwMode="auto">
          <a:xfrm>
            <a:off x="2633663" y="2171701"/>
            <a:ext cx="720329" cy="977504"/>
          </a:xfrm>
          <a:prstGeom prst="rect">
            <a:avLst/>
          </a:prstGeom>
          <a:solidFill>
            <a:srgbClr val="7DBA00">
              <a:alpha val="70195"/>
            </a:srgbClr>
          </a:solidFill>
          <a:ln w="12700" algn="ctr">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a:solidFill>
                  <a:schemeClr val="bg1"/>
                </a:solidFill>
                <a:ea typeface="MS PGothic" pitchFamily="34" charset="-128"/>
              </a:rPr>
              <a:t>IBM announces</a:t>
            </a:r>
            <a:r>
              <a:rPr lang="en-US" altLang="en-US" sz="1050" b="1">
                <a:solidFill>
                  <a:schemeClr val="bg1"/>
                </a:solidFill>
                <a:ea typeface="MS PGothic" pitchFamily="34" charset="-128"/>
              </a:rPr>
              <a:t> LPAR </a:t>
            </a:r>
            <a:r>
              <a:rPr lang="en-US" altLang="en-US" sz="1050">
                <a:solidFill>
                  <a:schemeClr val="bg1"/>
                </a:solidFill>
                <a:ea typeface="MS PGothic" pitchFamily="34" charset="-128"/>
              </a:rPr>
              <a:t>on POWER™</a:t>
            </a:r>
          </a:p>
        </p:txBody>
      </p:sp>
      <p:sp>
        <p:nvSpPr>
          <p:cNvPr id="8" name="Freeform 5">
            <a:extLst>
              <a:ext uri="{FF2B5EF4-FFF2-40B4-BE49-F238E27FC236}">
                <a16:creationId xmlns:a16="http://schemas.microsoft.com/office/drawing/2014/main" id="{FB8A54B2-7775-4F50-AA66-5DA2AC52AF03}"/>
              </a:ext>
            </a:extLst>
          </p:cNvPr>
          <p:cNvSpPr>
            <a:spLocks noChangeArrowheads="1"/>
          </p:cNvSpPr>
          <p:nvPr/>
        </p:nvSpPr>
        <p:spPr bwMode="auto">
          <a:xfrm>
            <a:off x="849275" y="1325167"/>
            <a:ext cx="7826892" cy="733425"/>
          </a:xfrm>
          <a:custGeom>
            <a:avLst/>
            <a:gdLst>
              <a:gd name="T0" fmla="*/ 2147483647 w 5691"/>
              <a:gd name="T1" fmla="*/ 2147483647 h 902"/>
              <a:gd name="T2" fmla="*/ 2147483647 w 5691"/>
              <a:gd name="T3" fmla="*/ 2147483647 h 902"/>
              <a:gd name="T4" fmla="*/ 2147483647 w 5691"/>
              <a:gd name="T5" fmla="*/ 2147483647 h 902"/>
              <a:gd name="T6" fmla="*/ 2147483647 w 5691"/>
              <a:gd name="T7" fmla="*/ 2147483647 h 902"/>
              <a:gd name="T8" fmla="*/ 2147483647 w 5691"/>
              <a:gd name="T9" fmla="*/ 0 h 902"/>
              <a:gd name="T10" fmla="*/ 2147483647 w 5691"/>
              <a:gd name="T11" fmla="*/ 2147483647 h 902"/>
              <a:gd name="T12" fmla="*/ 0 w 5691"/>
              <a:gd name="T13" fmla="*/ 2147483647 h 902"/>
              <a:gd name="T14" fmla="*/ 0 w 5691"/>
              <a:gd name="T15" fmla="*/ 2147483647 h 90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691" h="902">
                <a:moveTo>
                  <a:pt x="2812" y="737"/>
                </a:moveTo>
                <a:lnTo>
                  <a:pt x="4875" y="737"/>
                </a:lnTo>
                <a:lnTo>
                  <a:pt x="4875" y="902"/>
                </a:lnTo>
                <a:lnTo>
                  <a:pt x="5691" y="452"/>
                </a:lnTo>
                <a:lnTo>
                  <a:pt x="4875" y="0"/>
                </a:lnTo>
                <a:lnTo>
                  <a:pt x="4875" y="157"/>
                </a:lnTo>
                <a:lnTo>
                  <a:pt x="0" y="155"/>
                </a:lnTo>
                <a:lnTo>
                  <a:pt x="0" y="733"/>
                </a:lnTo>
                <a:lnTo>
                  <a:pt x="2812" y="737"/>
                </a:lnTo>
                <a:close/>
              </a:path>
            </a:pathLst>
          </a:custGeom>
          <a:gradFill rotWithShape="0">
            <a:gsLst>
              <a:gs pos="0">
                <a:schemeClr val="accent5">
                  <a:lumMod val="50000"/>
                </a:schemeClr>
              </a:gs>
              <a:gs pos="100000">
                <a:srgbClr val="A3F400"/>
              </a:gs>
            </a:gsLst>
            <a:lin ang="2700000" scaled="1"/>
          </a:gradFill>
          <a:ln>
            <a:noFill/>
          </a:ln>
          <a:effectLst/>
        </p:spPr>
        <p:txBody>
          <a:bodyPr wrap="none"/>
          <a:lstStyle/>
          <a:p>
            <a:endParaRPr lang="en-US" sz="1013"/>
          </a:p>
        </p:txBody>
      </p:sp>
      <p:sp>
        <p:nvSpPr>
          <p:cNvPr id="9" name="Text Box 6">
            <a:extLst>
              <a:ext uri="{FF2B5EF4-FFF2-40B4-BE49-F238E27FC236}">
                <a16:creationId xmlns:a16="http://schemas.microsoft.com/office/drawing/2014/main" id="{0EBDD1EA-DEDE-4C9D-BAD0-0889F50430BC}"/>
              </a:ext>
            </a:extLst>
          </p:cNvPr>
          <p:cNvSpPr txBox="1">
            <a:spLocks noChangeArrowheads="1"/>
          </p:cNvSpPr>
          <p:nvPr/>
        </p:nvSpPr>
        <p:spPr bwMode="auto">
          <a:xfrm>
            <a:off x="1058467" y="1549005"/>
            <a:ext cx="947738"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a:solidFill>
                  <a:srgbClr val="FFFFFF"/>
                </a:solidFill>
                <a:effectLst>
                  <a:outerShdw blurRad="38100" dist="38100" dir="2700000" algn="tl">
                    <a:srgbClr val="C0C0C0"/>
                  </a:outerShdw>
                </a:effectLst>
                <a:ea typeface="MS PGothic" pitchFamily="34" charset="-128"/>
              </a:rPr>
              <a:t>1967</a:t>
            </a:r>
          </a:p>
        </p:txBody>
      </p:sp>
      <p:sp>
        <p:nvSpPr>
          <p:cNvPr id="10" name="Text Box 7">
            <a:extLst>
              <a:ext uri="{FF2B5EF4-FFF2-40B4-BE49-F238E27FC236}">
                <a16:creationId xmlns:a16="http://schemas.microsoft.com/office/drawing/2014/main" id="{466FCEE1-90D7-43C0-8A92-48E62D6D3382}"/>
              </a:ext>
            </a:extLst>
          </p:cNvPr>
          <p:cNvSpPr txBox="1">
            <a:spLocks noChangeArrowheads="1"/>
          </p:cNvSpPr>
          <p:nvPr/>
        </p:nvSpPr>
        <p:spPr bwMode="auto">
          <a:xfrm>
            <a:off x="1841899" y="1541861"/>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a:solidFill>
                  <a:srgbClr val="FFFFFF"/>
                </a:solidFill>
                <a:effectLst>
                  <a:outerShdw blurRad="38100" dist="38100" dir="2700000" algn="tl">
                    <a:srgbClr val="C0C0C0"/>
                  </a:outerShdw>
                </a:effectLst>
                <a:ea typeface="MS PGothic" pitchFamily="34" charset="-128"/>
              </a:rPr>
              <a:t>1973</a:t>
            </a:r>
          </a:p>
        </p:txBody>
      </p:sp>
      <p:sp>
        <p:nvSpPr>
          <p:cNvPr id="11" name="Rectangle 8">
            <a:extLst>
              <a:ext uri="{FF2B5EF4-FFF2-40B4-BE49-F238E27FC236}">
                <a16:creationId xmlns:a16="http://schemas.microsoft.com/office/drawing/2014/main" id="{84DFF628-A7F8-4AEC-9A99-A07027250B43}"/>
              </a:ext>
            </a:extLst>
          </p:cNvPr>
          <p:cNvSpPr>
            <a:spLocks noChangeArrowheads="1"/>
          </p:cNvSpPr>
          <p:nvPr/>
        </p:nvSpPr>
        <p:spPr bwMode="auto">
          <a:xfrm>
            <a:off x="3411142" y="2170512"/>
            <a:ext cx="900113" cy="978694"/>
          </a:xfrm>
          <a:prstGeom prst="rect">
            <a:avLst/>
          </a:prstGeom>
          <a:solidFill>
            <a:srgbClr val="7DBA00">
              <a:alpha val="85097"/>
            </a:srgbClr>
          </a:solidFill>
          <a:ln w="12700" algn="ctr">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975" dirty="0">
                <a:solidFill>
                  <a:schemeClr val="bg1"/>
                </a:solidFill>
                <a:ea typeface="MS PGothic" pitchFamily="34" charset="-128"/>
              </a:rPr>
              <a:t>IBM debuts POWER Hypervisor™ for System p™ and System </a:t>
            </a:r>
            <a:r>
              <a:rPr lang="en-US" altLang="en-US" sz="975" dirty="0" err="1">
                <a:solidFill>
                  <a:schemeClr val="bg1"/>
                </a:solidFill>
                <a:ea typeface="MS PGothic" pitchFamily="34" charset="-128"/>
              </a:rPr>
              <a:t>i</a:t>
            </a:r>
            <a:r>
              <a:rPr lang="en-US" altLang="en-US" sz="975" dirty="0">
                <a:solidFill>
                  <a:schemeClr val="bg1"/>
                </a:solidFill>
                <a:ea typeface="MS PGothic" pitchFamily="34" charset="-128"/>
              </a:rPr>
              <a:t>™</a:t>
            </a:r>
            <a:endParaRPr lang="en-US" altLang="en-US" sz="975" b="1" dirty="0">
              <a:solidFill>
                <a:schemeClr val="bg1"/>
              </a:solidFill>
              <a:ea typeface="MS PGothic" pitchFamily="34" charset="-128"/>
            </a:endParaRPr>
          </a:p>
        </p:txBody>
      </p:sp>
      <p:sp>
        <p:nvSpPr>
          <p:cNvPr id="12" name="Rectangle 9">
            <a:extLst>
              <a:ext uri="{FF2B5EF4-FFF2-40B4-BE49-F238E27FC236}">
                <a16:creationId xmlns:a16="http://schemas.microsoft.com/office/drawing/2014/main" id="{A5C5889C-3BE4-45C6-B6F2-176048D8AD20}"/>
              </a:ext>
            </a:extLst>
          </p:cNvPr>
          <p:cNvSpPr>
            <a:spLocks noChangeArrowheads="1"/>
          </p:cNvSpPr>
          <p:nvPr/>
        </p:nvSpPr>
        <p:spPr bwMode="auto">
          <a:xfrm>
            <a:off x="4380064" y="2171701"/>
            <a:ext cx="651794" cy="985838"/>
          </a:xfrm>
          <a:prstGeom prst="rect">
            <a:avLst/>
          </a:prstGeom>
          <a:solidFill>
            <a:srgbClr val="7DBA00"/>
          </a:solidFill>
          <a:ln w="12700">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dirty="0">
                <a:solidFill>
                  <a:schemeClr val="bg1"/>
                </a:solidFill>
                <a:ea typeface="MS PGothic" pitchFamily="34" charset="-128"/>
              </a:rPr>
              <a:t>IBM ships </a:t>
            </a:r>
            <a:r>
              <a:rPr lang="en-US" altLang="en-US" sz="1050" dirty="0" err="1">
                <a:solidFill>
                  <a:schemeClr val="bg1"/>
                </a:solidFill>
                <a:ea typeface="MS PGothic" pitchFamily="34" charset="-128"/>
              </a:rPr>
              <a:t>PowerVM</a:t>
            </a:r>
            <a:r>
              <a:rPr lang="en-US" altLang="en-US" sz="1050" dirty="0">
                <a:solidFill>
                  <a:schemeClr val="bg1"/>
                </a:solidFill>
                <a:ea typeface="MS PGothic" pitchFamily="34" charset="-128"/>
              </a:rPr>
              <a:t> Editions</a:t>
            </a:r>
          </a:p>
        </p:txBody>
      </p:sp>
      <p:sp>
        <p:nvSpPr>
          <p:cNvPr id="13" name="Text Box 10">
            <a:extLst>
              <a:ext uri="{FF2B5EF4-FFF2-40B4-BE49-F238E27FC236}">
                <a16:creationId xmlns:a16="http://schemas.microsoft.com/office/drawing/2014/main" id="{C4DBBC23-65CC-4502-B140-4AC0548BBF30}"/>
              </a:ext>
            </a:extLst>
          </p:cNvPr>
          <p:cNvSpPr txBox="1">
            <a:spLocks noChangeArrowheads="1"/>
          </p:cNvSpPr>
          <p:nvPr/>
        </p:nvSpPr>
        <p:spPr bwMode="auto">
          <a:xfrm>
            <a:off x="3662362" y="1543051"/>
            <a:ext cx="558404"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a:solidFill>
                  <a:srgbClr val="FFFFFF"/>
                </a:solidFill>
                <a:effectLst>
                  <a:outerShdw blurRad="38100" dist="38100" dir="2700000" algn="tl">
                    <a:srgbClr val="C0C0C0"/>
                  </a:outerShdw>
                </a:effectLst>
                <a:ea typeface="MS PGothic" pitchFamily="34" charset="-128"/>
              </a:rPr>
              <a:t>2004</a:t>
            </a:r>
          </a:p>
        </p:txBody>
      </p:sp>
      <p:sp>
        <p:nvSpPr>
          <p:cNvPr id="14" name="Text Box 11">
            <a:extLst>
              <a:ext uri="{FF2B5EF4-FFF2-40B4-BE49-F238E27FC236}">
                <a16:creationId xmlns:a16="http://schemas.microsoft.com/office/drawing/2014/main" id="{B4DB1605-1A2D-4315-99F1-9C4CB35D6328}"/>
              </a:ext>
            </a:extLst>
          </p:cNvPr>
          <p:cNvSpPr txBox="1">
            <a:spLocks noChangeArrowheads="1"/>
          </p:cNvSpPr>
          <p:nvPr/>
        </p:nvSpPr>
        <p:spPr bwMode="auto">
          <a:xfrm>
            <a:off x="2805114" y="1543051"/>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a:solidFill>
                  <a:srgbClr val="FFFFFF"/>
                </a:solidFill>
                <a:effectLst>
                  <a:outerShdw blurRad="38100" dist="38100" dir="2700000" algn="tl">
                    <a:srgbClr val="C0C0C0"/>
                  </a:outerShdw>
                </a:effectLst>
                <a:ea typeface="MS PGothic" pitchFamily="34" charset="-128"/>
              </a:rPr>
              <a:t>1999</a:t>
            </a:r>
          </a:p>
        </p:txBody>
      </p:sp>
      <p:sp>
        <p:nvSpPr>
          <p:cNvPr id="15" name="Text Box 12">
            <a:extLst>
              <a:ext uri="{FF2B5EF4-FFF2-40B4-BE49-F238E27FC236}">
                <a16:creationId xmlns:a16="http://schemas.microsoft.com/office/drawing/2014/main" id="{E8874180-116D-458A-AF34-408A6643FF63}"/>
              </a:ext>
            </a:extLst>
          </p:cNvPr>
          <p:cNvSpPr txBox="1">
            <a:spLocks noChangeArrowheads="1"/>
          </p:cNvSpPr>
          <p:nvPr/>
        </p:nvSpPr>
        <p:spPr bwMode="auto">
          <a:xfrm>
            <a:off x="4519614" y="1543051"/>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a:solidFill>
                  <a:srgbClr val="FFFFFF"/>
                </a:solidFill>
                <a:effectLst>
                  <a:outerShdw blurRad="38100" dist="38100" dir="2700000" algn="tl">
                    <a:srgbClr val="C0C0C0"/>
                  </a:outerShdw>
                </a:effectLst>
                <a:ea typeface="MS PGothic" pitchFamily="34" charset="-128"/>
              </a:rPr>
              <a:t>2008</a:t>
            </a:r>
          </a:p>
        </p:txBody>
      </p:sp>
      <p:pic>
        <p:nvPicPr>
          <p:cNvPr id="16" name="Picture 13">
            <a:extLst>
              <a:ext uri="{FF2B5EF4-FFF2-40B4-BE49-F238E27FC236}">
                <a16:creationId xmlns:a16="http://schemas.microsoft.com/office/drawing/2014/main" id="{7BB4CB28-7C10-4C4E-A901-79D4FC0FB3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4866" y="2701529"/>
            <a:ext cx="33218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4">
            <a:extLst>
              <a:ext uri="{FF2B5EF4-FFF2-40B4-BE49-F238E27FC236}">
                <a16:creationId xmlns:a16="http://schemas.microsoft.com/office/drawing/2014/main" id="{80A02158-DB7E-4D3B-8E4B-58E729AAAE4D}"/>
              </a:ext>
            </a:extLst>
          </p:cNvPr>
          <p:cNvSpPr>
            <a:spLocks noGrp="1" noChangeArrowheads="1"/>
          </p:cNvSpPr>
          <p:nvPr>
            <p:ph type="title"/>
          </p:nvPr>
        </p:nvSpPr>
        <p:spPr>
          <a:xfrm>
            <a:off x="857250" y="445296"/>
            <a:ext cx="8067294" cy="479822"/>
          </a:xfrm>
        </p:spPr>
        <p:txBody>
          <a:bodyPr/>
          <a:lstStyle/>
          <a:p>
            <a:pPr eaLnBrk="1" hangingPunct="1"/>
            <a:r>
              <a:rPr lang="en-US" altLang="en-US" sz="2400" b="0" dirty="0" err="1">
                <a:latin typeface="+mj-lt"/>
              </a:rPr>
              <a:t>PowerVM</a:t>
            </a:r>
            <a:r>
              <a:rPr lang="en-US" altLang="en-US" sz="2400" b="0" dirty="0">
                <a:latin typeface="+mj-lt"/>
              </a:rPr>
              <a:t> builds upon IBM’s virtualization heritage</a:t>
            </a:r>
          </a:p>
        </p:txBody>
      </p:sp>
      <p:sp>
        <p:nvSpPr>
          <p:cNvPr id="18" name="Text Box 15">
            <a:extLst>
              <a:ext uri="{FF2B5EF4-FFF2-40B4-BE49-F238E27FC236}">
                <a16:creationId xmlns:a16="http://schemas.microsoft.com/office/drawing/2014/main" id="{701DDB95-6989-4770-94B7-FA402626C4CE}"/>
              </a:ext>
            </a:extLst>
          </p:cNvPr>
          <p:cNvSpPr txBox="1">
            <a:spLocks noChangeArrowheads="1"/>
          </p:cNvSpPr>
          <p:nvPr/>
        </p:nvSpPr>
        <p:spPr bwMode="auto">
          <a:xfrm>
            <a:off x="836104" y="818527"/>
            <a:ext cx="6977555"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Aft>
                <a:spcPct val="5000"/>
              </a:spcAft>
              <a:buClr>
                <a:srgbClr val="00477A"/>
              </a:buClr>
              <a:buFont typeface="Wingdings" pitchFamily="2" charset="2"/>
              <a:buChar char="§"/>
              <a:defRPr>
                <a:solidFill>
                  <a:schemeClr val="tx1"/>
                </a:solidFill>
                <a:latin typeface="Arial" pitchFamily="34" charset="0"/>
              </a:defRPr>
            </a:lvl1pPr>
            <a:lvl2pPr marL="742950" indent="-285750" eaLnBrk="0" hangingPunct="0">
              <a:spcAft>
                <a:spcPct val="5000"/>
              </a:spcAft>
              <a:buClr>
                <a:srgbClr val="4BC1E4"/>
              </a:buClr>
              <a:buFont typeface="Arial" pitchFamily="34" charset="0"/>
              <a:buChar char="–"/>
              <a:defRPr sz="1600">
                <a:solidFill>
                  <a:schemeClr val="tx1"/>
                </a:solidFill>
                <a:latin typeface="Arial" pitchFamily="34" charset="0"/>
              </a:defRPr>
            </a:lvl2pPr>
            <a:lvl3pPr marL="1143000" indent="-228600" eaLnBrk="0" hangingPunct="0">
              <a:spcAft>
                <a:spcPct val="5000"/>
              </a:spcAft>
              <a:buClr>
                <a:schemeClr val="tx1"/>
              </a:buClr>
              <a:buChar char="•"/>
              <a:defRPr sz="1600">
                <a:solidFill>
                  <a:schemeClr val="tx1"/>
                </a:solidFill>
                <a:latin typeface="Arial" pitchFamily="34" charset="0"/>
              </a:defRPr>
            </a:lvl3pPr>
            <a:lvl4pPr marL="1600200" indent="-228600" eaLnBrk="0" hangingPunct="0">
              <a:spcBef>
                <a:spcPct val="20000"/>
              </a:spcBef>
              <a:buClr>
                <a:schemeClr val="bg1"/>
              </a:buClr>
              <a:defRPr sz="1600">
                <a:solidFill>
                  <a:schemeClr val="bg1"/>
                </a:solidFill>
                <a:latin typeface="Arial" pitchFamily="34" charset="0"/>
              </a:defRPr>
            </a:lvl4pPr>
            <a:lvl5pPr marL="2057400" indent="-228600" eaLnBrk="0" hangingPunct="0">
              <a:spcBef>
                <a:spcPct val="20000"/>
              </a:spcBef>
              <a:buClr>
                <a:schemeClr val="bg1"/>
              </a:buClr>
              <a:buChar char="»"/>
              <a:defRPr sz="1600">
                <a:solidFill>
                  <a:schemeClr val="bg1"/>
                </a:solidFill>
                <a:latin typeface="Arial" pitchFamily="34" charset="0"/>
              </a:defRPr>
            </a:lvl5pPr>
            <a:lvl6pPr marL="2514600" indent="-228600" eaLnBrk="0" fontAlgn="base" hangingPunct="0">
              <a:spcBef>
                <a:spcPct val="20000"/>
              </a:spcBef>
              <a:spcAft>
                <a:spcPct val="0"/>
              </a:spcAft>
              <a:buClr>
                <a:schemeClr val="bg1"/>
              </a:buClr>
              <a:buChar char="»"/>
              <a:defRPr sz="1600">
                <a:solidFill>
                  <a:schemeClr val="bg1"/>
                </a:solidFill>
                <a:latin typeface="Arial" pitchFamily="34" charset="0"/>
              </a:defRPr>
            </a:lvl6pPr>
            <a:lvl7pPr marL="2971800" indent="-228600" eaLnBrk="0" fontAlgn="base" hangingPunct="0">
              <a:spcBef>
                <a:spcPct val="20000"/>
              </a:spcBef>
              <a:spcAft>
                <a:spcPct val="0"/>
              </a:spcAft>
              <a:buClr>
                <a:schemeClr val="bg1"/>
              </a:buClr>
              <a:buChar char="»"/>
              <a:defRPr sz="1600">
                <a:solidFill>
                  <a:schemeClr val="bg1"/>
                </a:solidFill>
                <a:latin typeface="Arial" pitchFamily="34" charset="0"/>
              </a:defRPr>
            </a:lvl7pPr>
            <a:lvl8pPr marL="3429000" indent="-228600" eaLnBrk="0" fontAlgn="base" hangingPunct="0">
              <a:spcBef>
                <a:spcPct val="20000"/>
              </a:spcBef>
              <a:spcAft>
                <a:spcPct val="0"/>
              </a:spcAft>
              <a:buClr>
                <a:schemeClr val="bg1"/>
              </a:buClr>
              <a:buChar char="»"/>
              <a:defRPr sz="1600">
                <a:solidFill>
                  <a:schemeClr val="bg1"/>
                </a:solidFill>
                <a:latin typeface="Arial" pitchFamily="34" charset="0"/>
              </a:defRPr>
            </a:lvl8pPr>
            <a:lvl9pPr marL="3886200" indent="-228600" eaLnBrk="0" fontAlgn="base" hangingPunct="0">
              <a:spcBef>
                <a:spcPct val="20000"/>
              </a:spcBef>
              <a:spcAft>
                <a:spcPct val="0"/>
              </a:spcAft>
              <a:buClr>
                <a:schemeClr val="bg1"/>
              </a:buClr>
              <a:buChar char="»"/>
              <a:defRPr sz="1600">
                <a:solidFill>
                  <a:schemeClr val="bg1"/>
                </a:solidFill>
                <a:latin typeface="Arial" pitchFamily="34" charset="0"/>
              </a:defRPr>
            </a:lvl9pPr>
          </a:lstStyle>
          <a:p>
            <a:pPr eaLnBrk="1" hangingPunct="1">
              <a:spcAft>
                <a:spcPct val="0"/>
              </a:spcAft>
              <a:buClrTx/>
              <a:buFontTx/>
              <a:buNone/>
            </a:pPr>
            <a:r>
              <a:rPr lang="en-US" altLang="en-US" dirty="0">
                <a:solidFill>
                  <a:schemeClr val="bg1"/>
                </a:solidFill>
                <a:latin typeface="+mn-lt"/>
                <a:ea typeface="MS PGothic" pitchFamily="34" charset="-128"/>
              </a:rPr>
              <a:t>A 50-year track record in virtualization and cloud innovation continues with </a:t>
            </a:r>
            <a:r>
              <a:rPr lang="en-US" altLang="en-US" dirty="0" err="1">
                <a:solidFill>
                  <a:schemeClr val="bg1"/>
                </a:solidFill>
                <a:latin typeface="+mn-lt"/>
                <a:ea typeface="MS PGothic" pitchFamily="34" charset="-128"/>
              </a:rPr>
              <a:t>PowerVM</a:t>
            </a:r>
            <a:endParaRPr lang="en-US" altLang="en-US" dirty="0">
              <a:solidFill>
                <a:schemeClr val="bg1"/>
              </a:solidFill>
              <a:latin typeface="+mn-lt"/>
              <a:ea typeface="MS PGothic" pitchFamily="34" charset="-128"/>
            </a:endParaRPr>
          </a:p>
        </p:txBody>
      </p:sp>
      <p:pic>
        <p:nvPicPr>
          <p:cNvPr id="19" name="Picture 16" descr="Power is virtualization without limits">
            <a:extLst>
              <a:ext uri="{FF2B5EF4-FFF2-40B4-BE49-F238E27FC236}">
                <a16:creationId xmlns:a16="http://schemas.microsoft.com/office/drawing/2014/main" id="{9233A717-BA5E-4BF6-98A1-2FB064488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679" y="3355911"/>
            <a:ext cx="4500563" cy="1358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7">
            <a:extLst>
              <a:ext uri="{FF2B5EF4-FFF2-40B4-BE49-F238E27FC236}">
                <a16:creationId xmlns:a16="http://schemas.microsoft.com/office/drawing/2014/main" id="{41B8636F-B34F-41C1-B1E2-7F62697468EF}"/>
              </a:ext>
            </a:extLst>
          </p:cNvPr>
          <p:cNvSpPr txBox="1">
            <a:spLocks noChangeArrowheads="1"/>
          </p:cNvSpPr>
          <p:nvPr/>
        </p:nvSpPr>
        <p:spPr bwMode="auto">
          <a:xfrm>
            <a:off x="5338317" y="1541861"/>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dirty="0">
                <a:solidFill>
                  <a:srgbClr val="FFFFFF"/>
                </a:solidFill>
                <a:effectLst>
                  <a:outerShdw blurRad="38100" dist="38100" dir="2700000" algn="tl">
                    <a:srgbClr val="C0C0C0"/>
                  </a:outerShdw>
                </a:effectLst>
                <a:ea typeface="MS PGothic" pitchFamily="34" charset="-128"/>
              </a:rPr>
              <a:t>2010</a:t>
            </a:r>
          </a:p>
        </p:txBody>
      </p:sp>
      <p:sp>
        <p:nvSpPr>
          <p:cNvPr id="21" name="Rectangle 18">
            <a:extLst>
              <a:ext uri="{FF2B5EF4-FFF2-40B4-BE49-F238E27FC236}">
                <a16:creationId xmlns:a16="http://schemas.microsoft.com/office/drawing/2014/main" id="{12DA171A-83EF-495B-AF6C-A4510286A5F1}"/>
              </a:ext>
            </a:extLst>
          </p:cNvPr>
          <p:cNvSpPr>
            <a:spLocks noChangeArrowheads="1"/>
          </p:cNvSpPr>
          <p:nvPr/>
        </p:nvSpPr>
        <p:spPr bwMode="auto">
          <a:xfrm>
            <a:off x="5076539" y="2194323"/>
            <a:ext cx="785477" cy="981722"/>
          </a:xfrm>
          <a:prstGeom prst="rect">
            <a:avLst/>
          </a:prstGeom>
          <a:solidFill>
            <a:srgbClr val="7DBA00"/>
          </a:solidFill>
          <a:ln w="12700">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dirty="0" err="1">
                <a:solidFill>
                  <a:schemeClr val="bg1"/>
                </a:solidFill>
                <a:ea typeface="MS PGothic" pitchFamily="34" charset="-128"/>
              </a:rPr>
              <a:t>PowerVM</a:t>
            </a:r>
            <a:r>
              <a:rPr lang="en-US" altLang="en-US" sz="1050" dirty="0">
                <a:solidFill>
                  <a:schemeClr val="bg1"/>
                </a:solidFill>
                <a:ea typeface="MS PGothic" pitchFamily="34" charset="-128"/>
              </a:rPr>
              <a:t>  delivers enhanced storage virtualization</a:t>
            </a:r>
            <a:endParaRPr lang="en-US" altLang="en-US" sz="1050" i="1" dirty="0">
              <a:solidFill>
                <a:schemeClr val="bg1"/>
              </a:solidFill>
              <a:ea typeface="MS PGothic" pitchFamily="34" charset="-128"/>
            </a:endParaRPr>
          </a:p>
        </p:txBody>
      </p:sp>
      <p:sp>
        <p:nvSpPr>
          <p:cNvPr id="22" name="Rectangle 18">
            <a:extLst>
              <a:ext uri="{FF2B5EF4-FFF2-40B4-BE49-F238E27FC236}">
                <a16:creationId xmlns:a16="http://schemas.microsoft.com/office/drawing/2014/main" id="{99D0F960-5D8E-4671-874C-48851072D8BD}"/>
              </a:ext>
            </a:extLst>
          </p:cNvPr>
          <p:cNvSpPr>
            <a:spLocks noChangeArrowheads="1"/>
          </p:cNvSpPr>
          <p:nvPr/>
        </p:nvSpPr>
        <p:spPr bwMode="auto">
          <a:xfrm>
            <a:off x="5912495" y="2194323"/>
            <a:ext cx="737291" cy="981722"/>
          </a:xfrm>
          <a:prstGeom prst="rect">
            <a:avLst/>
          </a:prstGeom>
          <a:solidFill>
            <a:srgbClr val="7DBA00"/>
          </a:solidFill>
          <a:ln w="12700">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dirty="0" err="1">
                <a:solidFill>
                  <a:schemeClr val="bg1"/>
                </a:solidFill>
                <a:ea typeface="MS PGothic" pitchFamily="34" charset="-128"/>
              </a:rPr>
              <a:t>PowerVM</a:t>
            </a:r>
            <a:r>
              <a:rPr lang="en-US" altLang="en-US" sz="1050" dirty="0">
                <a:solidFill>
                  <a:schemeClr val="bg1"/>
                </a:solidFill>
                <a:ea typeface="MS PGothic" pitchFamily="34" charset="-128"/>
              </a:rPr>
              <a:t>  enabled for OpenStack integration</a:t>
            </a:r>
            <a:endParaRPr lang="en-US" altLang="en-US" sz="1050" i="1" dirty="0">
              <a:solidFill>
                <a:schemeClr val="bg1"/>
              </a:solidFill>
              <a:ea typeface="MS PGothic" pitchFamily="34" charset="-128"/>
            </a:endParaRPr>
          </a:p>
        </p:txBody>
      </p:sp>
      <p:sp>
        <p:nvSpPr>
          <p:cNvPr id="23" name="Text Box 17">
            <a:extLst>
              <a:ext uri="{FF2B5EF4-FFF2-40B4-BE49-F238E27FC236}">
                <a16:creationId xmlns:a16="http://schemas.microsoft.com/office/drawing/2014/main" id="{0870DB9E-6D87-4061-8562-F235E66A8BD8}"/>
              </a:ext>
            </a:extLst>
          </p:cNvPr>
          <p:cNvSpPr txBox="1">
            <a:spLocks noChangeArrowheads="1"/>
          </p:cNvSpPr>
          <p:nvPr/>
        </p:nvSpPr>
        <p:spPr bwMode="auto">
          <a:xfrm>
            <a:off x="6126093" y="1549005"/>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dirty="0">
                <a:solidFill>
                  <a:srgbClr val="FFFFFF"/>
                </a:solidFill>
                <a:effectLst>
                  <a:outerShdw blurRad="38100" dist="38100" dir="2700000" algn="tl">
                    <a:srgbClr val="C0C0C0"/>
                  </a:outerShdw>
                </a:effectLst>
                <a:ea typeface="MS PGothic" pitchFamily="34" charset="-128"/>
              </a:rPr>
              <a:t>2014</a:t>
            </a:r>
          </a:p>
        </p:txBody>
      </p:sp>
      <p:sp>
        <p:nvSpPr>
          <p:cNvPr id="24" name="Rectangle 18">
            <a:extLst>
              <a:ext uri="{FF2B5EF4-FFF2-40B4-BE49-F238E27FC236}">
                <a16:creationId xmlns:a16="http://schemas.microsoft.com/office/drawing/2014/main" id="{E08A0ABB-D2F9-4305-ADCE-C77CD4894271}"/>
              </a:ext>
            </a:extLst>
          </p:cNvPr>
          <p:cNvSpPr>
            <a:spLocks noChangeArrowheads="1"/>
          </p:cNvSpPr>
          <p:nvPr/>
        </p:nvSpPr>
        <p:spPr bwMode="auto">
          <a:xfrm>
            <a:off x="6698069" y="2190207"/>
            <a:ext cx="737292" cy="985838"/>
          </a:xfrm>
          <a:prstGeom prst="rect">
            <a:avLst/>
          </a:prstGeom>
          <a:solidFill>
            <a:srgbClr val="7DBA00"/>
          </a:solidFill>
          <a:ln w="12700">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dirty="0" err="1">
                <a:solidFill>
                  <a:schemeClr val="bg1"/>
                </a:solidFill>
                <a:ea typeface="MS PGothic" pitchFamily="34" charset="-128"/>
              </a:rPr>
              <a:t>PowerVM</a:t>
            </a:r>
            <a:r>
              <a:rPr lang="en-US" altLang="en-US" sz="1050" dirty="0">
                <a:solidFill>
                  <a:schemeClr val="bg1"/>
                </a:solidFill>
                <a:ea typeface="MS PGothic" pitchFamily="34" charset="-128"/>
              </a:rPr>
              <a:t> built into all Power9 enterprise servers</a:t>
            </a:r>
            <a:endParaRPr lang="en-US" altLang="en-US" sz="1050" i="1" dirty="0">
              <a:solidFill>
                <a:schemeClr val="bg1"/>
              </a:solidFill>
              <a:ea typeface="MS PGothic" pitchFamily="34" charset="-128"/>
            </a:endParaRPr>
          </a:p>
        </p:txBody>
      </p:sp>
      <p:sp>
        <p:nvSpPr>
          <p:cNvPr id="25" name="Text Box 17">
            <a:extLst>
              <a:ext uri="{FF2B5EF4-FFF2-40B4-BE49-F238E27FC236}">
                <a16:creationId xmlns:a16="http://schemas.microsoft.com/office/drawing/2014/main" id="{42D91A22-3319-4FE0-AF15-721178E96971}"/>
              </a:ext>
            </a:extLst>
          </p:cNvPr>
          <p:cNvSpPr txBox="1">
            <a:spLocks noChangeArrowheads="1"/>
          </p:cNvSpPr>
          <p:nvPr/>
        </p:nvSpPr>
        <p:spPr bwMode="auto">
          <a:xfrm>
            <a:off x="6936072" y="1555979"/>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dirty="0">
                <a:solidFill>
                  <a:srgbClr val="FFFFFF"/>
                </a:solidFill>
                <a:effectLst>
                  <a:outerShdw blurRad="38100" dist="38100" dir="2700000" algn="tl">
                    <a:srgbClr val="C0C0C0"/>
                  </a:outerShdw>
                </a:effectLst>
                <a:ea typeface="MS PGothic" pitchFamily="34" charset="-128"/>
              </a:rPr>
              <a:t>2018</a:t>
            </a:r>
          </a:p>
        </p:txBody>
      </p:sp>
      <p:pic>
        <p:nvPicPr>
          <p:cNvPr id="31" name="Picture 30">
            <a:extLst>
              <a:ext uri="{FF2B5EF4-FFF2-40B4-BE49-F238E27FC236}">
                <a16:creationId xmlns:a16="http://schemas.microsoft.com/office/drawing/2014/main" id="{4D2D3C91-E63D-44F0-955A-8B6232E127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48660" y="3838353"/>
            <a:ext cx="1811351" cy="460224"/>
          </a:xfrm>
          <a:prstGeom prst="rect">
            <a:avLst/>
          </a:prstGeom>
        </p:spPr>
      </p:pic>
      <p:sp>
        <p:nvSpPr>
          <p:cNvPr id="2" name="Slide Number Placeholder 1">
            <a:extLst>
              <a:ext uri="{FF2B5EF4-FFF2-40B4-BE49-F238E27FC236}">
                <a16:creationId xmlns:a16="http://schemas.microsoft.com/office/drawing/2014/main" id="{2CB8F9D7-A153-46CE-A4C7-699AF4823AE6}"/>
              </a:ext>
            </a:extLst>
          </p:cNvPr>
          <p:cNvSpPr>
            <a:spLocks noGrp="1"/>
          </p:cNvSpPr>
          <p:nvPr>
            <p:ph type="sldNum" sz="quarter" idx="10"/>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defPPr>
              <a:defRPr lang="de-DE"/>
            </a:defPPr>
            <a:lvl1pPr algn="r" rtl="0" eaLnBrk="1" fontAlgn="base" hangingPunct="1">
              <a:spcBef>
                <a:spcPct val="0"/>
              </a:spcBef>
              <a:spcAft>
                <a:spcPct val="0"/>
              </a:spcAft>
              <a:defRPr sz="900" b="0" kern="1200">
                <a:solidFill>
                  <a:srgbClr val="000000"/>
                </a:solidFill>
                <a:latin typeface="IBM Plex Sans"/>
                <a:ea typeface="Verdana" panose="020B0604030504040204" pitchFamily="34" charset="0"/>
                <a:cs typeface="IBM Plex San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fld id="{D0BE6F14-FF48-0F4F-A8AA-2E3F25371E4A}" type="slidenum">
              <a:rPr lang="en-US" smtClean="0"/>
              <a:pPr/>
              <a:t>5</a:t>
            </a:fld>
            <a:endParaRPr lang="en-US"/>
          </a:p>
        </p:txBody>
      </p:sp>
      <p:sp>
        <p:nvSpPr>
          <p:cNvPr id="26" name="Rectangle 18">
            <a:extLst>
              <a:ext uri="{FF2B5EF4-FFF2-40B4-BE49-F238E27FC236}">
                <a16:creationId xmlns:a16="http://schemas.microsoft.com/office/drawing/2014/main" id="{B4CD2E07-95B2-474B-B108-5542A2FA4E01}"/>
              </a:ext>
            </a:extLst>
          </p:cNvPr>
          <p:cNvSpPr>
            <a:spLocks noChangeArrowheads="1"/>
          </p:cNvSpPr>
          <p:nvPr/>
        </p:nvSpPr>
        <p:spPr bwMode="auto">
          <a:xfrm>
            <a:off x="7478871" y="2190207"/>
            <a:ext cx="865028" cy="985838"/>
          </a:xfrm>
          <a:prstGeom prst="rect">
            <a:avLst/>
          </a:prstGeom>
          <a:solidFill>
            <a:srgbClr val="7DBA00"/>
          </a:solidFill>
          <a:ln w="12700">
            <a:solidFill>
              <a:srgbClr val="7DBA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30769" tIns="0" rIns="0" bIns="0"/>
          <a:lstStyle>
            <a:lvl1pPr defTabSz="820738" eaLnBrk="0" hangingPunct="0">
              <a:spcAft>
                <a:spcPct val="5000"/>
              </a:spcAft>
              <a:buClr>
                <a:srgbClr val="00477A"/>
              </a:buClr>
              <a:buFont typeface="Wingdings" pitchFamily="2" charset="2"/>
              <a:buChar char="§"/>
              <a:tabLst>
                <a:tab pos="103188" algn="l"/>
              </a:tabLst>
              <a:defRPr>
                <a:solidFill>
                  <a:schemeClr val="tx1"/>
                </a:solidFill>
                <a:latin typeface="Arial" pitchFamily="34" charset="0"/>
              </a:defRPr>
            </a:lvl1pPr>
            <a:lvl2pPr marL="742950" indent="-285750" defTabSz="820738" eaLnBrk="0" hangingPunct="0">
              <a:spcAft>
                <a:spcPct val="5000"/>
              </a:spcAft>
              <a:buClr>
                <a:srgbClr val="4BC1E4"/>
              </a:buClr>
              <a:buFont typeface="Arial" pitchFamily="34" charset="0"/>
              <a:buChar char="–"/>
              <a:tabLst>
                <a:tab pos="103188" algn="l"/>
              </a:tabLst>
              <a:defRPr sz="1600">
                <a:solidFill>
                  <a:schemeClr val="tx1"/>
                </a:solidFill>
                <a:latin typeface="Arial" pitchFamily="34" charset="0"/>
              </a:defRPr>
            </a:lvl2pPr>
            <a:lvl3pPr marL="1143000" indent="-228600" defTabSz="820738" eaLnBrk="0" hangingPunct="0">
              <a:spcAft>
                <a:spcPct val="5000"/>
              </a:spcAft>
              <a:buClr>
                <a:schemeClr val="tx1"/>
              </a:buClr>
              <a:buChar char="•"/>
              <a:tabLst>
                <a:tab pos="103188" algn="l"/>
              </a:tabLst>
              <a:defRPr sz="1600">
                <a:solidFill>
                  <a:schemeClr val="tx1"/>
                </a:solidFill>
                <a:latin typeface="Arial" pitchFamily="34" charset="0"/>
              </a:defRPr>
            </a:lvl3pPr>
            <a:lvl4pPr marL="1600200" indent="-228600" defTabSz="820738" eaLnBrk="0" hangingPunct="0">
              <a:spcBef>
                <a:spcPct val="20000"/>
              </a:spcBef>
              <a:buClr>
                <a:schemeClr val="bg1"/>
              </a:buClr>
              <a:tabLst>
                <a:tab pos="103188" algn="l"/>
              </a:tabLst>
              <a:defRPr sz="1600">
                <a:solidFill>
                  <a:schemeClr val="bg1"/>
                </a:solidFill>
                <a:latin typeface="Arial" pitchFamily="34" charset="0"/>
              </a:defRPr>
            </a:lvl4pPr>
            <a:lvl5pPr marL="2057400" indent="-228600" defTabSz="820738" eaLnBrk="0" hangingPunct="0">
              <a:spcBef>
                <a:spcPct val="20000"/>
              </a:spcBef>
              <a:buClr>
                <a:schemeClr val="bg1"/>
              </a:buClr>
              <a:buChar char="»"/>
              <a:tabLst>
                <a:tab pos="103188" algn="l"/>
              </a:tabLst>
              <a:defRPr sz="1600">
                <a:solidFill>
                  <a:schemeClr val="bg1"/>
                </a:solidFill>
                <a:latin typeface="Arial" pitchFamily="34" charset="0"/>
              </a:defRPr>
            </a:lvl5pPr>
            <a:lvl6pPr marL="25146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6pPr>
            <a:lvl7pPr marL="29718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7pPr>
            <a:lvl8pPr marL="34290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8pPr>
            <a:lvl9pPr marL="3886200" indent="-228600" defTabSz="820738" eaLnBrk="0" fontAlgn="base" hangingPunct="0">
              <a:spcBef>
                <a:spcPct val="20000"/>
              </a:spcBef>
              <a:spcAft>
                <a:spcPct val="0"/>
              </a:spcAft>
              <a:buClr>
                <a:schemeClr val="bg1"/>
              </a:buClr>
              <a:buChar char="»"/>
              <a:tabLst>
                <a:tab pos="103188" algn="l"/>
              </a:tabLst>
              <a:defRPr sz="1600">
                <a:solidFill>
                  <a:schemeClr val="bg1"/>
                </a:solidFill>
                <a:latin typeface="Arial" pitchFamily="34" charset="0"/>
              </a:defRPr>
            </a:lvl9pPr>
          </a:lstStyle>
          <a:p>
            <a:pPr>
              <a:spcAft>
                <a:spcPct val="0"/>
              </a:spcAft>
              <a:buClrTx/>
              <a:buFontTx/>
              <a:buNone/>
            </a:pPr>
            <a:r>
              <a:rPr lang="en-US" altLang="en-US" sz="1050" dirty="0" err="1">
                <a:solidFill>
                  <a:schemeClr val="bg1"/>
                </a:solidFill>
                <a:ea typeface="MS PGothic" pitchFamily="34" charset="-128"/>
              </a:rPr>
              <a:t>PowerVM</a:t>
            </a:r>
            <a:r>
              <a:rPr lang="en-US" altLang="en-US" sz="1050" dirty="0">
                <a:solidFill>
                  <a:schemeClr val="bg1"/>
                </a:solidFill>
                <a:ea typeface="MS PGothic" pitchFamily="34" charset="-128"/>
              </a:rPr>
              <a:t> provides foundation for Power10 generation</a:t>
            </a:r>
            <a:endParaRPr lang="en-US" altLang="en-US" sz="1050" i="1" dirty="0">
              <a:solidFill>
                <a:schemeClr val="bg1"/>
              </a:solidFill>
              <a:ea typeface="MS PGothic" pitchFamily="34" charset="-128"/>
            </a:endParaRPr>
          </a:p>
        </p:txBody>
      </p:sp>
      <p:sp>
        <p:nvSpPr>
          <p:cNvPr id="27" name="Text Box 17">
            <a:extLst>
              <a:ext uri="{FF2B5EF4-FFF2-40B4-BE49-F238E27FC236}">
                <a16:creationId xmlns:a16="http://schemas.microsoft.com/office/drawing/2014/main" id="{4A93D532-C0A8-4856-80BF-11F9801AE48C}"/>
              </a:ext>
            </a:extLst>
          </p:cNvPr>
          <p:cNvSpPr txBox="1">
            <a:spLocks noChangeArrowheads="1"/>
          </p:cNvSpPr>
          <p:nvPr/>
        </p:nvSpPr>
        <p:spPr bwMode="auto">
          <a:xfrm>
            <a:off x="7625114" y="1565785"/>
            <a:ext cx="429605" cy="230832"/>
          </a:xfrm>
          <a:prstGeom prst="rect">
            <a:avLst/>
          </a:prstGeom>
          <a:noFill/>
          <a:ln>
            <a:noFill/>
          </a:ln>
          <a:effectLst/>
          <a:extLst>
            <a:ext uri="{909E8E84-426E-40DD-AFC4-6F175D3DCCD1}">
              <a14:hiddenFill xmlns:a14="http://schemas.microsoft.com/office/drawing/2010/main">
                <a:solidFill>
                  <a:srgbClr val="BE0E00"/>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defTabSz="820738" eaLnBrk="0" hangingPunct="0">
              <a:defRPr sz="2400">
                <a:solidFill>
                  <a:srgbClr val="000000"/>
                </a:solidFill>
                <a:latin typeface="Arial" pitchFamily="34" charset="0"/>
                <a:sym typeface="Arial" pitchFamily="34" charset="0"/>
              </a:defRPr>
            </a:lvl1pPr>
            <a:lvl2pPr marL="409575" defTabSz="820738" eaLnBrk="0" hangingPunct="0">
              <a:defRPr sz="2400">
                <a:solidFill>
                  <a:srgbClr val="000000"/>
                </a:solidFill>
                <a:latin typeface="Arial" pitchFamily="34" charset="0"/>
                <a:sym typeface="Arial" pitchFamily="34" charset="0"/>
              </a:defRPr>
            </a:lvl2pPr>
            <a:lvl3pPr marL="820738" defTabSz="820738" eaLnBrk="0" hangingPunct="0">
              <a:defRPr sz="2400">
                <a:solidFill>
                  <a:srgbClr val="000000"/>
                </a:solidFill>
                <a:latin typeface="Arial" pitchFamily="34" charset="0"/>
                <a:sym typeface="Arial" pitchFamily="34" charset="0"/>
              </a:defRPr>
            </a:lvl3pPr>
            <a:lvl4pPr marL="1230313" defTabSz="820738" eaLnBrk="0" hangingPunct="0">
              <a:defRPr sz="2400">
                <a:solidFill>
                  <a:srgbClr val="000000"/>
                </a:solidFill>
                <a:latin typeface="Arial" pitchFamily="34" charset="0"/>
                <a:sym typeface="Arial" pitchFamily="34" charset="0"/>
              </a:defRPr>
            </a:lvl4pPr>
            <a:lvl5pPr marL="1641475" defTabSz="820738" eaLnBrk="0" hangingPunct="0">
              <a:defRPr sz="2400">
                <a:solidFill>
                  <a:srgbClr val="000000"/>
                </a:solidFill>
                <a:latin typeface="Arial" pitchFamily="34" charset="0"/>
                <a:sym typeface="Arial" pitchFamily="34" charset="0"/>
              </a:defRPr>
            </a:lvl5pPr>
            <a:lvl6pPr marL="2098675" defTabSz="820738" eaLnBrk="0" fontAlgn="base" hangingPunct="0">
              <a:spcBef>
                <a:spcPct val="0"/>
              </a:spcBef>
              <a:spcAft>
                <a:spcPct val="0"/>
              </a:spcAft>
              <a:defRPr sz="2400">
                <a:solidFill>
                  <a:srgbClr val="000000"/>
                </a:solidFill>
                <a:latin typeface="Arial" pitchFamily="34" charset="0"/>
                <a:sym typeface="Arial" pitchFamily="34" charset="0"/>
              </a:defRPr>
            </a:lvl6pPr>
            <a:lvl7pPr marL="2555875" defTabSz="820738" eaLnBrk="0" fontAlgn="base" hangingPunct="0">
              <a:spcBef>
                <a:spcPct val="0"/>
              </a:spcBef>
              <a:spcAft>
                <a:spcPct val="0"/>
              </a:spcAft>
              <a:defRPr sz="2400">
                <a:solidFill>
                  <a:srgbClr val="000000"/>
                </a:solidFill>
                <a:latin typeface="Arial" pitchFamily="34" charset="0"/>
                <a:sym typeface="Arial" pitchFamily="34" charset="0"/>
              </a:defRPr>
            </a:lvl7pPr>
            <a:lvl8pPr marL="3013075" defTabSz="820738" eaLnBrk="0" fontAlgn="base" hangingPunct="0">
              <a:spcBef>
                <a:spcPct val="0"/>
              </a:spcBef>
              <a:spcAft>
                <a:spcPct val="0"/>
              </a:spcAft>
              <a:defRPr sz="2400">
                <a:solidFill>
                  <a:srgbClr val="000000"/>
                </a:solidFill>
                <a:latin typeface="Arial" pitchFamily="34" charset="0"/>
                <a:sym typeface="Arial" pitchFamily="34" charset="0"/>
              </a:defRPr>
            </a:lvl8pPr>
            <a:lvl9pPr marL="3470275" defTabSz="820738" eaLnBrk="0" fontAlgn="base" hangingPunct="0">
              <a:spcBef>
                <a:spcPct val="0"/>
              </a:spcBef>
              <a:spcAft>
                <a:spcPct val="0"/>
              </a:spcAft>
              <a:defRPr sz="2400">
                <a:solidFill>
                  <a:srgbClr val="000000"/>
                </a:solidFill>
                <a:latin typeface="Arial" pitchFamily="34" charset="0"/>
                <a:sym typeface="Arial" pitchFamily="34" charset="0"/>
              </a:defRPr>
            </a:lvl9pPr>
          </a:lstStyle>
          <a:p>
            <a:pPr>
              <a:spcAft>
                <a:spcPct val="15000"/>
              </a:spcAft>
              <a:defRPr/>
            </a:pPr>
            <a:r>
              <a:rPr lang="en-US" sz="1500" b="1" dirty="0">
                <a:solidFill>
                  <a:srgbClr val="FFFFFF"/>
                </a:solidFill>
                <a:effectLst>
                  <a:outerShdw blurRad="38100" dist="38100" dir="2700000" algn="tl">
                    <a:srgbClr val="C0C0C0"/>
                  </a:outerShdw>
                </a:effectLst>
                <a:ea typeface="MS PGothic" pitchFamily="34" charset="-128"/>
              </a:rPr>
              <a:t>2022</a:t>
            </a:r>
          </a:p>
        </p:txBody>
      </p:sp>
      <p:pic>
        <p:nvPicPr>
          <p:cNvPr id="28" name="Picture 27" descr="Icon&#10;&#10;Description automatically generated">
            <a:extLst>
              <a:ext uri="{FF2B5EF4-FFF2-40B4-BE49-F238E27FC236}">
                <a16:creationId xmlns:a16="http://schemas.microsoft.com/office/drawing/2014/main" id="{1D6A5D83-78FF-4ECF-BC73-C9CE53B99AE5}"/>
              </a:ext>
            </a:extLst>
          </p:cNvPr>
          <p:cNvPicPr>
            <a:picLocks noChangeAspect="1"/>
          </p:cNvPicPr>
          <p:nvPr/>
        </p:nvPicPr>
        <p:blipFill>
          <a:blip r:embed="rId6"/>
          <a:stretch>
            <a:fillRect/>
          </a:stretch>
        </p:blipFill>
        <p:spPr>
          <a:xfrm>
            <a:off x="8176299" y="201169"/>
            <a:ext cx="678375" cy="713232"/>
          </a:xfrm>
          <a:prstGeom prst="rect">
            <a:avLst/>
          </a:prstGeom>
          <a:noFill/>
        </p:spPr>
      </p:pic>
    </p:spTree>
    <p:extLst>
      <p:ext uri="{BB962C8B-B14F-4D97-AF65-F5344CB8AC3E}">
        <p14:creationId xmlns:p14="http://schemas.microsoft.com/office/powerpoint/2010/main" val="47977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45ADF33C-0E8D-4940-948A-D4845AE84EBD}"/>
              </a:ext>
            </a:extLst>
          </p:cNvPr>
          <p:cNvSpPr txBox="1">
            <a:spLocks noChangeArrowheads="1"/>
          </p:cNvSpPr>
          <p:nvPr/>
        </p:nvSpPr>
        <p:spPr>
          <a:xfrm>
            <a:off x="345573" y="775108"/>
            <a:ext cx="5247154" cy="196809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dirty="0">
                <a:solidFill>
                  <a:schemeClr val="bg1"/>
                </a:solidFill>
              </a:rPr>
              <a:t>Deploying a virtualized workload with </a:t>
            </a:r>
            <a:r>
              <a:rPr lang="en-US" altLang="en-US" dirty="0" err="1">
                <a:solidFill>
                  <a:schemeClr val="bg1"/>
                </a:solidFill>
              </a:rPr>
              <a:t>PowerVM</a:t>
            </a:r>
            <a:r>
              <a:rPr lang="en-US" altLang="en-US" dirty="0">
                <a:solidFill>
                  <a:schemeClr val="bg1"/>
                </a:solidFill>
              </a:rPr>
              <a:t> is simple:</a:t>
            </a:r>
          </a:p>
          <a:p>
            <a:pPr lvl="2"/>
            <a:r>
              <a:rPr lang="en-US" altLang="en-US" sz="1200" dirty="0">
                <a:solidFill>
                  <a:schemeClr val="bg1"/>
                </a:solidFill>
              </a:rPr>
              <a:t>Create a new </a:t>
            </a:r>
            <a:r>
              <a:rPr lang="en-US" altLang="en-US" sz="1200" dirty="0" err="1">
                <a:solidFill>
                  <a:schemeClr val="bg1"/>
                </a:solidFill>
              </a:rPr>
              <a:t>PowerVM</a:t>
            </a:r>
            <a:r>
              <a:rPr lang="en-US" altLang="en-US" sz="1200" dirty="0">
                <a:solidFill>
                  <a:schemeClr val="bg1"/>
                </a:solidFill>
              </a:rPr>
              <a:t> virtual machine (VM)</a:t>
            </a:r>
          </a:p>
          <a:p>
            <a:pPr lvl="2"/>
            <a:r>
              <a:rPr lang="en-US" altLang="en-US" sz="1200" dirty="0">
                <a:solidFill>
                  <a:schemeClr val="bg1"/>
                </a:solidFill>
              </a:rPr>
              <a:t>Install the operating system (AIX, IBM </a:t>
            </a:r>
            <a:r>
              <a:rPr lang="en-US" altLang="en-US" sz="1200" dirty="0" err="1">
                <a:solidFill>
                  <a:schemeClr val="bg1"/>
                </a:solidFill>
              </a:rPr>
              <a:t>i</a:t>
            </a:r>
            <a:r>
              <a:rPr lang="en-US" altLang="en-US" sz="1200" dirty="0">
                <a:solidFill>
                  <a:schemeClr val="bg1"/>
                </a:solidFill>
              </a:rPr>
              <a:t> or Linux) in the VM</a:t>
            </a:r>
          </a:p>
          <a:p>
            <a:pPr lvl="2"/>
            <a:r>
              <a:rPr lang="en-US" altLang="en-US" sz="1200" dirty="0">
                <a:solidFill>
                  <a:schemeClr val="bg1"/>
                </a:solidFill>
              </a:rPr>
              <a:t>Install the workload application(s) in the VM</a:t>
            </a:r>
          </a:p>
          <a:p>
            <a:pPr lvl="2"/>
            <a:r>
              <a:rPr lang="en-US" altLang="en-US" sz="1200" dirty="0">
                <a:solidFill>
                  <a:schemeClr val="bg1"/>
                </a:solidFill>
              </a:rPr>
              <a:t>Configure the operating system and applications as required</a:t>
            </a:r>
          </a:p>
          <a:p>
            <a:r>
              <a:rPr lang="en-US" altLang="en-US" dirty="0">
                <a:solidFill>
                  <a:schemeClr val="bg1"/>
                </a:solidFill>
              </a:rPr>
              <a:t>The VM can now be easily stored, moved, copied or modified </a:t>
            </a:r>
            <a:r>
              <a:rPr lang="en-US" altLang="en-US" dirty="0">
                <a:latin typeface="IBM Plex Sans Regular"/>
              </a:rPr>
              <a:t>!</a:t>
            </a:r>
          </a:p>
        </p:txBody>
      </p:sp>
      <p:pic>
        <p:nvPicPr>
          <p:cNvPr id="8" name="Picture 18" descr="PowerSystemsStack_large.png">
            <a:extLst>
              <a:ext uri="{FF2B5EF4-FFF2-40B4-BE49-F238E27FC236}">
                <a16:creationId xmlns:a16="http://schemas.microsoft.com/office/drawing/2014/main" id="{334C517A-3A63-4FFA-8189-321BC9EE550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9745" y="1139473"/>
            <a:ext cx="1314451" cy="20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58">
            <a:extLst>
              <a:ext uri="{FF2B5EF4-FFF2-40B4-BE49-F238E27FC236}">
                <a16:creationId xmlns:a16="http://schemas.microsoft.com/office/drawing/2014/main" id="{9964DEEC-DCE0-48DC-A248-4F1DD3BD88F7}"/>
              </a:ext>
            </a:extLst>
          </p:cNvPr>
          <p:cNvSpPr>
            <a:spLocks noGrp="1" noChangeArrowheads="1"/>
          </p:cNvSpPr>
          <p:nvPr>
            <p:ph type="title"/>
          </p:nvPr>
        </p:nvSpPr>
        <p:spPr>
          <a:xfrm>
            <a:off x="228600" y="201169"/>
            <a:ext cx="7516368" cy="457200"/>
          </a:xfrm>
          <a:noFill/>
        </p:spPr>
        <p:txBody>
          <a:bodyPr/>
          <a:lstStyle/>
          <a:p>
            <a:r>
              <a:rPr lang="en-US" altLang="en-US" sz="2400" b="0" dirty="0">
                <a:latin typeface="+mj-lt"/>
              </a:rPr>
              <a:t>How </a:t>
            </a:r>
            <a:r>
              <a:rPr lang="en-US" altLang="en-US" sz="2400" b="0" dirty="0" err="1">
                <a:latin typeface="+mj-lt"/>
              </a:rPr>
              <a:t>PowerVM</a:t>
            </a:r>
            <a:r>
              <a:rPr lang="en-US" altLang="en-US" sz="2400" b="0" dirty="0">
                <a:latin typeface="+mj-lt"/>
              </a:rPr>
              <a:t> delivers virtualization benefits</a:t>
            </a:r>
          </a:p>
        </p:txBody>
      </p:sp>
      <p:sp>
        <p:nvSpPr>
          <p:cNvPr id="9" name="Rectangle 3">
            <a:extLst>
              <a:ext uri="{FF2B5EF4-FFF2-40B4-BE49-F238E27FC236}">
                <a16:creationId xmlns:a16="http://schemas.microsoft.com/office/drawing/2014/main" id="{6D827D0D-2635-4526-B473-66EBB3B86F44}"/>
              </a:ext>
            </a:extLst>
          </p:cNvPr>
          <p:cNvSpPr txBox="1">
            <a:spLocks noChangeArrowheads="1"/>
          </p:cNvSpPr>
          <p:nvPr/>
        </p:nvSpPr>
        <p:spPr>
          <a:xfrm>
            <a:off x="345571" y="2968273"/>
            <a:ext cx="8363916" cy="1672557"/>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dirty="0">
                <a:solidFill>
                  <a:schemeClr val="bg1"/>
                </a:solidFill>
              </a:rPr>
              <a:t>Benefits of virtualizing workloads with </a:t>
            </a:r>
            <a:r>
              <a:rPr lang="en-US" altLang="en-US" dirty="0" err="1">
                <a:solidFill>
                  <a:schemeClr val="bg1"/>
                </a:solidFill>
              </a:rPr>
              <a:t>PowerVM</a:t>
            </a:r>
            <a:r>
              <a:rPr lang="en-US" altLang="en-US" dirty="0">
                <a:solidFill>
                  <a:schemeClr val="bg1"/>
                </a:solidFill>
              </a:rPr>
              <a:t> include:</a:t>
            </a:r>
          </a:p>
          <a:p>
            <a:pPr lvl="3"/>
            <a:r>
              <a:rPr lang="en-US" altLang="en-US" b="1" dirty="0">
                <a:solidFill>
                  <a:schemeClr val="bg1"/>
                </a:solidFill>
              </a:rPr>
              <a:t>Extreme consolidation</a:t>
            </a:r>
            <a:r>
              <a:rPr lang="en-US" altLang="en-US" dirty="0">
                <a:solidFill>
                  <a:schemeClr val="bg1"/>
                </a:solidFill>
              </a:rPr>
              <a:t> – many diverse workloads can be hosted on one server</a:t>
            </a:r>
          </a:p>
          <a:p>
            <a:pPr lvl="3"/>
            <a:r>
              <a:rPr lang="en-US" altLang="en-US" b="1" dirty="0">
                <a:solidFill>
                  <a:schemeClr val="bg1"/>
                </a:solidFill>
              </a:rPr>
              <a:t>Rapid provisioning</a:t>
            </a:r>
            <a:r>
              <a:rPr lang="en-US" altLang="en-US" dirty="0">
                <a:solidFill>
                  <a:schemeClr val="bg1"/>
                </a:solidFill>
              </a:rPr>
              <a:t> – deploying a ready-to-run workload is quick and easy</a:t>
            </a:r>
          </a:p>
          <a:p>
            <a:pPr lvl="3"/>
            <a:r>
              <a:rPr lang="en-US" altLang="en-US" b="1" dirty="0">
                <a:solidFill>
                  <a:schemeClr val="bg1"/>
                </a:solidFill>
              </a:rPr>
              <a:t>High scalability</a:t>
            </a:r>
            <a:r>
              <a:rPr lang="en-US" altLang="en-US" dirty="0">
                <a:solidFill>
                  <a:schemeClr val="bg1"/>
                </a:solidFill>
              </a:rPr>
              <a:t> – deploying multiple copies of a workload type is simplified</a:t>
            </a:r>
          </a:p>
          <a:p>
            <a:pPr lvl="3"/>
            <a:r>
              <a:rPr lang="en-US" altLang="en-US" b="1" dirty="0">
                <a:solidFill>
                  <a:schemeClr val="bg1"/>
                </a:solidFill>
              </a:rPr>
              <a:t>Easy recoverability</a:t>
            </a:r>
            <a:r>
              <a:rPr lang="en-US" altLang="en-US" dirty="0">
                <a:solidFill>
                  <a:schemeClr val="bg1"/>
                </a:solidFill>
              </a:rPr>
              <a:t> – restoring a workload after an outage is fast and reliable</a:t>
            </a:r>
          </a:p>
        </p:txBody>
      </p:sp>
      <p:pic>
        <p:nvPicPr>
          <p:cNvPr id="11" name="Picture 10">
            <a:extLst>
              <a:ext uri="{FF2B5EF4-FFF2-40B4-BE49-F238E27FC236}">
                <a16:creationId xmlns:a16="http://schemas.microsoft.com/office/drawing/2014/main" id="{0B2F3804-2022-4CDE-9B80-17CCF220F2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25252" y="2315122"/>
            <a:ext cx="1354286" cy="344094"/>
          </a:xfrm>
          <a:prstGeom prst="rect">
            <a:avLst/>
          </a:prstGeom>
        </p:spPr>
      </p:pic>
      <p:sp>
        <p:nvSpPr>
          <p:cNvPr id="2" name="Slide Number Placeholder 1">
            <a:extLst>
              <a:ext uri="{FF2B5EF4-FFF2-40B4-BE49-F238E27FC236}">
                <a16:creationId xmlns:a16="http://schemas.microsoft.com/office/drawing/2014/main" id="{572FC346-5AEF-421A-B1A6-87109EF39039}"/>
              </a:ext>
            </a:extLst>
          </p:cNvPr>
          <p:cNvSpPr>
            <a:spLocks noGrp="1"/>
          </p:cNvSpPr>
          <p:nvPr>
            <p:ph type="sldNum" sz="quarter" idx="10"/>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defPPr>
              <a:defRPr lang="de-DE"/>
            </a:defPPr>
            <a:lvl1pPr algn="r" rtl="0" eaLnBrk="1" fontAlgn="base" hangingPunct="1">
              <a:spcBef>
                <a:spcPct val="0"/>
              </a:spcBef>
              <a:spcAft>
                <a:spcPct val="0"/>
              </a:spcAft>
              <a:defRPr sz="900" b="0" kern="1200">
                <a:solidFill>
                  <a:srgbClr val="000000"/>
                </a:solidFill>
                <a:latin typeface="IBM Plex Sans"/>
                <a:ea typeface="Verdana" panose="020B0604030504040204" pitchFamily="34" charset="0"/>
                <a:cs typeface="IBM Plex San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fld id="{D0BE6F14-FF48-0F4F-A8AA-2E3F25371E4A}" type="slidenum">
              <a:rPr lang="en-US" smtClean="0"/>
              <a:pPr/>
              <a:t>6</a:t>
            </a:fld>
            <a:endParaRPr lang="en-US"/>
          </a:p>
        </p:txBody>
      </p:sp>
      <p:pic>
        <p:nvPicPr>
          <p:cNvPr id="12" name="Picture 11" descr="Icon&#10;&#10;Description automatically generated">
            <a:extLst>
              <a:ext uri="{FF2B5EF4-FFF2-40B4-BE49-F238E27FC236}">
                <a16:creationId xmlns:a16="http://schemas.microsoft.com/office/drawing/2014/main" id="{3D44ABE1-2348-4172-B982-B5232762324E}"/>
              </a:ext>
            </a:extLst>
          </p:cNvPr>
          <p:cNvPicPr>
            <a:picLocks noChangeAspect="1"/>
          </p:cNvPicPr>
          <p:nvPr/>
        </p:nvPicPr>
        <p:blipFill>
          <a:blip r:embed="rId5"/>
          <a:stretch>
            <a:fillRect/>
          </a:stretch>
        </p:blipFill>
        <p:spPr>
          <a:xfrm>
            <a:off x="8176299" y="201169"/>
            <a:ext cx="678375" cy="713232"/>
          </a:xfrm>
          <a:prstGeom prst="rect">
            <a:avLst/>
          </a:prstGeom>
          <a:noFill/>
        </p:spPr>
      </p:pic>
    </p:spTree>
    <p:extLst>
      <p:ext uri="{BB962C8B-B14F-4D97-AF65-F5344CB8AC3E}">
        <p14:creationId xmlns:p14="http://schemas.microsoft.com/office/powerpoint/2010/main" val="291599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erver2_6283_dark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7" name="Picture 36"/>
          <p:cNvPicPr>
            <a:picLocks noChangeAspect="1"/>
          </p:cNvPicPr>
          <p:nvPr/>
        </p:nvPicPr>
        <p:blipFill rotWithShape="1">
          <a:blip r:embed="rId4" cstate="print">
            <a:extLst>
              <a:ext uri="{28A0092B-C50C-407E-A947-70E740481C1C}">
                <a14:useLocalDpi xmlns:a14="http://schemas.microsoft.com/office/drawing/2010/main" val="0"/>
              </a:ext>
            </a:extLst>
          </a:blip>
          <a:srcRect r="5357"/>
          <a:stretch/>
        </p:blipFill>
        <p:spPr>
          <a:xfrm>
            <a:off x="256098" y="331660"/>
            <a:ext cx="575765" cy="228135"/>
          </a:xfrm>
          <a:prstGeom prst="rect">
            <a:avLst/>
          </a:prstGeom>
        </p:spPr>
      </p:pic>
      <p:sp>
        <p:nvSpPr>
          <p:cNvPr id="3" name="TextBox 2"/>
          <p:cNvSpPr txBox="1"/>
          <p:nvPr/>
        </p:nvSpPr>
        <p:spPr>
          <a:xfrm>
            <a:off x="543980" y="2872020"/>
            <a:ext cx="5499432" cy="807913"/>
          </a:xfrm>
          <a:prstGeom prst="rect">
            <a:avLst/>
          </a:prstGeom>
          <a:noFill/>
        </p:spPr>
        <p:txBody>
          <a:bodyPr wrap="square" lIns="68580" tIns="34290" rIns="68580" bIns="34290" rtlCol="0">
            <a:spAutoFit/>
          </a:bodyPr>
          <a:lstStyle/>
          <a:p>
            <a:pPr algn="ctr"/>
            <a:r>
              <a:rPr lang="en-US" sz="2400" dirty="0">
                <a:solidFill>
                  <a:srgbClr val="FFFFFF"/>
                </a:solidFill>
                <a:latin typeface="+mj-lt"/>
              </a:rPr>
              <a:t>Every Power10 workload is virtualized, mobile and fully cloud-enabled</a:t>
            </a:r>
          </a:p>
        </p:txBody>
      </p:sp>
      <p:sp>
        <p:nvSpPr>
          <p:cNvPr id="9" name="Title 1"/>
          <p:cNvSpPr txBox="1">
            <a:spLocks/>
          </p:cNvSpPr>
          <p:nvPr/>
        </p:nvSpPr>
        <p:spPr bwMode="auto">
          <a:xfrm>
            <a:off x="514353" y="1314450"/>
            <a:ext cx="6873036" cy="929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0816" rIns="80010" bIns="40816" numCol="1" rtlCol="0" anchor="t" anchorCtr="0" compatLnSpc="1">
            <a:prstTxWarp prst="textNoShape">
              <a:avLst/>
            </a:prstTxWarp>
          </a:bodyPr>
          <a:lstStyle>
            <a:lvl1pPr algn="l" defTabSz="1306513" rtl="0" eaLnBrk="0" fontAlgn="base" hangingPunct="0">
              <a:spcBef>
                <a:spcPct val="0"/>
              </a:spcBef>
              <a:spcAft>
                <a:spcPct val="0"/>
              </a:spcAft>
              <a:defRPr sz="3400">
                <a:solidFill>
                  <a:srgbClr val="83D1F5"/>
                </a:solidFill>
                <a:latin typeface="+mj-lt"/>
                <a:ea typeface="MS PGothic" panose="020B0600070205080204" pitchFamily="34" charset="-128"/>
                <a:cs typeface="+mj-cs"/>
              </a:defRPr>
            </a:lvl1pPr>
            <a:lvl2pPr algn="l" defTabSz="1306513" rtl="0" eaLnBrk="0" fontAlgn="base" hangingPunct="0">
              <a:spcBef>
                <a:spcPct val="0"/>
              </a:spcBef>
              <a:spcAft>
                <a:spcPct val="0"/>
              </a:spcAft>
              <a:defRPr sz="4000">
                <a:solidFill>
                  <a:srgbClr val="83D1F5"/>
                </a:solidFill>
                <a:latin typeface="Arial" charset="0"/>
                <a:ea typeface="MS PGothic" panose="020B0600070205080204" pitchFamily="34" charset="-128"/>
                <a:cs typeface="Arial" charset="0"/>
              </a:defRPr>
            </a:lvl2pPr>
            <a:lvl3pPr algn="l" defTabSz="1306513" rtl="0" eaLnBrk="0" fontAlgn="base" hangingPunct="0">
              <a:spcBef>
                <a:spcPct val="0"/>
              </a:spcBef>
              <a:spcAft>
                <a:spcPct val="0"/>
              </a:spcAft>
              <a:defRPr sz="4000">
                <a:solidFill>
                  <a:srgbClr val="83D1F5"/>
                </a:solidFill>
                <a:latin typeface="Arial" charset="0"/>
                <a:ea typeface="MS PGothic" panose="020B0600070205080204" pitchFamily="34" charset="-128"/>
                <a:cs typeface="Arial" charset="0"/>
              </a:defRPr>
            </a:lvl3pPr>
            <a:lvl4pPr algn="l" defTabSz="1306513" rtl="0" eaLnBrk="0" fontAlgn="base" hangingPunct="0">
              <a:spcBef>
                <a:spcPct val="0"/>
              </a:spcBef>
              <a:spcAft>
                <a:spcPct val="0"/>
              </a:spcAft>
              <a:defRPr sz="4000">
                <a:solidFill>
                  <a:srgbClr val="83D1F5"/>
                </a:solidFill>
                <a:latin typeface="Arial" charset="0"/>
                <a:ea typeface="MS PGothic" panose="020B0600070205080204" pitchFamily="34" charset="-128"/>
                <a:cs typeface="Arial" charset="0"/>
              </a:defRPr>
            </a:lvl4pPr>
            <a:lvl5pPr algn="l" defTabSz="1306513" rtl="0" eaLnBrk="0" fontAlgn="base" hangingPunct="0">
              <a:spcBef>
                <a:spcPct val="0"/>
              </a:spcBef>
              <a:spcAft>
                <a:spcPct val="0"/>
              </a:spcAft>
              <a:defRPr sz="4000">
                <a:solidFill>
                  <a:srgbClr val="83D1F5"/>
                </a:solidFill>
                <a:latin typeface="Arial" charset="0"/>
                <a:ea typeface="MS PGothic" panose="020B0600070205080204" pitchFamily="34" charset="-128"/>
                <a:cs typeface="Arial" charset="0"/>
              </a:defRPr>
            </a:lvl5pPr>
            <a:lvl6pPr marL="457200" algn="l" defTabSz="1306513" rtl="0" fontAlgn="base">
              <a:spcBef>
                <a:spcPct val="0"/>
              </a:spcBef>
              <a:spcAft>
                <a:spcPct val="0"/>
              </a:spcAft>
              <a:defRPr sz="4000">
                <a:solidFill>
                  <a:srgbClr val="83D1F5"/>
                </a:solidFill>
                <a:latin typeface="Arial" charset="0"/>
                <a:ea typeface="ＭＳ Ｐゴシック" charset="0"/>
                <a:cs typeface="Arial" charset="0"/>
              </a:defRPr>
            </a:lvl6pPr>
            <a:lvl7pPr marL="914400" algn="l" defTabSz="1306513" rtl="0" fontAlgn="base">
              <a:spcBef>
                <a:spcPct val="0"/>
              </a:spcBef>
              <a:spcAft>
                <a:spcPct val="0"/>
              </a:spcAft>
              <a:defRPr sz="4000">
                <a:solidFill>
                  <a:srgbClr val="83D1F5"/>
                </a:solidFill>
                <a:latin typeface="Arial" charset="0"/>
                <a:ea typeface="ＭＳ Ｐゴシック" charset="0"/>
                <a:cs typeface="Arial" charset="0"/>
              </a:defRPr>
            </a:lvl7pPr>
            <a:lvl8pPr marL="1371600" algn="l" defTabSz="1306513" rtl="0" fontAlgn="base">
              <a:spcBef>
                <a:spcPct val="0"/>
              </a:spcBef>
              <a:spcAft>
                <a:spcPct val="0"/>
              </a:spcAft>
              <a:defRPr sz="4000">
                <a:solidFill>
                  <a:srgbClr val="83D1F5"/>
                </a:solidFill>
                <a:latin typeface="Arial" charset="0"/>
                <a:ea typeface="ＭＳ Ｐゴシック" charset="0"/>
                <a:cs typeface="Arial" charset="0"/>
              </a:defRPr>
            </a:lvl8pPr>
            <a:lvl9pPr marL="1828800" algn="l" defTabSz="1306513" rtl="0" fontAlgn="base">
              <a:spcBef>
                <a:spcPct val="0"/>
              </a:spcBef>
              <a:spcAft>
                <a:spcPct val="0"/>
              </a:spcAft>
              <a:defRPr sz="4000">
                <a:solidFill>
                  <a:srgbClr val="83D1F5"/>
                </a:solidFill>
                <a:latin typeface="Arial" charset="0"/>
                <a:ea typeface="ＭＳ Ｐゴシック" charset="0"/>
                <a:cs typeface="Arial" charset="0"/>
              </a:defRPr>
            </a:lvl9pPr>
          </a:lstStyle>
          <a:p>
            <a:pPr algn="ctr" eaLnBrk="1" fontAlgn="auto" hangingPunct="1">
              <a:lnSpc>
                <a:spcPct val="90000"/>
              </a:lnSpc>
              <a:spcAft>
                <a:spcPts val="0"/>
              </a:spcAft>
              <a:defRPr/>
            </a:pPr>
            <a:r>
              <a:rPr lang="en-US" sz="4000" dirty="0" err="1">
                <a:solidFill>
                  <a:schemeClr val="bg1"/>
                </a:solidFill>
              </a:rPr>
              <a:t>PowerVM</a:t>
            </a:r>
            <a:r>
              <a:rPr lang="en-US" sz="4000" dirty="0">
                <a:solidFill>
                  <a:schemeClr val="bg1"/>
                </a:solidFill>
              </a:rPr>
              <a:t> is built into all cloud-ready Power10 servers</a:t>
            </a:r>
            <a:endParaRPr lang="en-US" sz="4000" b="1" kern="0" dirty="0">
              <a:solidFill>
                <a:schemeClr val="bg1"/>
              </a:solidFill>
              <a:ea typeface="+mj-ea"/>
            </a:endParaRPr>
          </a:p>
        </p:txBody>
      </p:sp>
      <p:sp>
        <p:nvSpPr>
          <p:cNvPr id="2" name="Slide Number Placeholder 1">
            <a:extLst>
              <a:ext uri="{FF2B5EF4-FFF2-40B4-BE49-F238E27FC236}">
                <a16:creationId xmlns:a16="http://schemas.microsoft.com/office/drawing/2014/main" id="{1622803E-CE67-4545-89D8-D8F6859E813C}"/>
              </a:ext>
            </a:extLst>
          </p:cNvPr>
          <p:cNvSpPr>
            <a:spLocks noGrp="1"/>
          </p:cNvSpPr>
          <p:nvPr>
            <p:ph type="sldNum" sz="quarter" idx="10"/>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defPPr>
              <a:defRPr lang="de-DE"/>
            </a:defPPr>
            <a:lvl1pPr algn="l" rtl="0" eaLnBrk="1" fontAlgn="base" hangingPunct="1">
              <a:spcBef>
                <a:spcPct val="0"/>
              </a:spcBef>
              <a:spcAft>
                <a:spcPct val="0"/>
              </a:spcAft>
              <a:buFontTx/>
              <a:buNone/>
              <a:defRPr sz="900" kern="1200">
                <a:solidFill>
                  <a:schemeClr val="tx1"/>
                </a:solidFill>
                <a:latin typeface="IBM Plex Sans"/>
                <a:ea typeface="Verdana" panose="020B0604030504040204" pitchFamily="34" charset="0"/>
                <a:cs typeface="IBM Plex San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defRPr/>
            </a:pPr>
            <a:r>
              <a:rPr lang="en-US"/>
              <a:t>IBM Systems Technical University  © Copyright IBM Corporation 2019</a:t>
            </a:r>
            <a:endParaRPr lang="en-US" dirty="0"/>
          </a:p>
        </p:txBody>
      </p:sp>
      <p:pic>
        <p:nvPicPr>
          <p:cNvPr id="7" name="Picture 6" descr="Icon&#10;&#10;Description automatically generated">
            <a:extLst>
              <a:ext uri="{FF2B5EF4-FFF2-40B4-BE49-F238E27FC236}">
                <a16:creationId xmlns:a16="http://schemas.microsoft.com/office/drawing/2014/main" id="{4E7D4061-776F-456A-B67E-AB65F7BC036A}"/>
              </a:ext>
            </a:extLst>
          </p:cNvPr>
          <p:cNvPicPr>
            <a:picLocks noChangeAspect="1"/>
          </p:cNvPicPr>
          <p:nvPr/>
        </p:nvPicPr>
        <p:blipFill>
          <a:blip r:embed="rId5"/>
          <a:stretch>
            <a:fillRect/>
          </a:stretch>
        </p:blipFill>
        <p:spPr>
          <a:xfrm>
            <a:off x="8176299" y="201169"/>
            <a:ext cx="678375" cy="713232"/>
          </a:xfrm>
          <a:prstGeom prst="rect">
            <a:avLst/>
          </a:prstGeom>
          <a:noFill/>
        </p:spPr>
      </p:pic>
    </p:spTree>
    <p:extLst>
      <p:ext uri="{BB962C8B-B14F-4D97-AF65-F5344CB8AC3E}">
        <p14:creationId xmlns:p14="http://schemas.microsoft.com/office/powerpoint/2010/main" val="354355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err="1"/>
              <a:t>PowerVM</a:t>
            </a:r>
            <a:r>
              <a:rPr lang="en-US" dirty="0"/>
              <a:t> 3.1.3</a:t>
            </a:r>
          </a:p>
        </p:txBody>
      </p:sp>
      <p:sp>
        <p:nvSpPr>
          <p:cNvPr id="3" name="Text Placeholder 2">
            <a:extLst>
              <a:ext uri="{FF2B5EF4-FFF2-40B4-BE49-F238E27FC236}">
                <a16:creationId xmlns:a16="http://schemas.microsoft.com/office/drawing/2014/main" id="{F18EDC02-BF0B-0444-9614-829A65FAB66F}"/>
              </a:ext>
            </a:extLst>
          </p:cNvPr>
          <p:cNvSpPr>
            <a:spLocks noGrp="1"/>
          </p:cNvSpPr>
          <p:nvPr>
            <p:ph type="body" sz="quarter" idx="12"/>
          </p:nvPr>
        </p:nvSpPr>
        <p:spPr/>
        <p:txBody>
          <a:bodyPr/>
          <a:lstStyle/>
          <a:p>
            <a:endParaRPr lang="en-US" dirty="0"/>
          </a:p>
        </p:txBody>
      </p:sp>
      <p:sp>
        <p:nvSpPr>
          <p:cNvPr id="10" name="Text Placeholder"/>
          <p:cNvSpPr txBox="1">
            <a:spLocks/>
          </p:cNvSpPr>
          <p:nvPr/>
        </p:nvSpPr>
        <p:spPr>
          <a:xfrm>
            <a:off x="219456" y="1381125"/>
            <a:ext cx="4123944" cy="3114675"/>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800" dirty="0"/>
              <a:t>LPM for Power10</a:t>
            </a:r>
          </a:p>
          <a:p>
            <a:r>
              <a:rPr lang="en-US" dirty="0"/>
              <a:t>LPM between Power8/9/10, with secure accelerated LPM between Power9/10 servers.</a:t>
            </a:r>
          </a:p>
          <a:p>
            <a:r>
              <a:rPr lang="en-US" sz="1800" dirty="0"/>
              <a:t>Active Memory Mirroring (AMM)</a:t>
            </a:r>
          </a:p>
          <a:p>
            <a:r>
              <a:rPr lang="en-US" dirty="0"/>
              <a:t>With the FW1020 firmware release, AMM is now supported across all Power10 models, including scale-out servers</a:t>
            </a:r>
            <a:r>
              <a:rPr lang="en-US" dirty="0">
                <a:ea typeface="+mn-lt"/>
                <a:cs typeface="+mn-lt"/>
              </a:rPr>
              <a:t> (previously AMM was limited to high-end and midrange servers).</a:t>
            </a:r>
          </a:p>
          <a:p>
            <a:endParaRPr lang="en-US" dirty="0"/>
          </a:p>
        </p:txBody>
      </p:sp>
      <p:sp>
        <p:nvSpPr>
          <p:cNvPr id="47" name="Rectangle">
            <a:extLst>
              <a:ext uri="{C183D7F6-B498-43B3-948B-1728B52AA6E4}">
                <adec:decorative xmlns:adec="http://schemas.microsoft.com/office/drawing/2017/decorative" val="1"/>
              </a:ext>
            </a:extLst>
          </p:cNvPr>
          <p:cNvSpPr/>
          <p:nvPr/>
        </p:nvSpPr>
        <p:spPr>
          <a:xfrm>
            <a:off x="4572000" y="18106"/>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cs typeface="Arial"/>
            </a:endParaRPr>
          </a:p>
        </p:txBody>
      </p:sp>
      <p:pic>
        <p:nvPicPr>
          <p:cNvPr id="55" name="Picture 54" descr="Icon&#10;&#10;Description automatically generated">
            <a:extLst>
              <a:ext uri="{FF2B5EF4-FFF2-40B4-BE49-F238E27FC236}">
                <a16:creationId xmlns:a16="http://schemas.microsoft.com/office/drawing/2014/main" id="{9D909B38-D2A9-429F-9318-20CB8AD5BD56}"/>
              </a:ext>
            </a:extLst>
          </p:cNvPr>
          <p:cNvPicPr>
            <a:picLocks noChangeAspect="1"/>
          </p:cNvPicPr>
          <p:nvPr/>
        </p:nvPicPr>
        <p:blipFill>
          <a:blip r:embed="rId3"/>
          <a:stretch>
            <a:fillRect/>
          </a:stretch>
        </p:blipFill>
        <p:spPr>
          <a:xfrm>
            <a:off x="8171108" y="201169"/>
            <a:ext cx="678375" cy="713232"/>
          </a:xfrm>
          <a:prstGeom prst="rect">
            <a:avLst/>
          </a:prstGeom>
          <a:noFill/>
        </p:spPr>
      </p:pic>
      <p:sp>
        <p:nvSpPr>
          <p:cNvPr id="9" name="Text Placeholder">
            <a:extLst>
              <a:ext uri="{FF2B5EF4-FFF2-40B4-BE49-F238E27FC236}">
                <a16:creationId xmlns:a16="http://schemas.microsoft.com/office/drawing/2014/main" id="{220F76D7-89C9-4CE5-A845-92BD52328C1B}"/>
              </a:ext>
            </a:extLst>
          </p:cNvPr>
          <p:cNvSpPr txBox="1">
            <a:spLocks/>
          </p:cNvSpPr>
          <p:nvPr/>
        </p:nvSpPr>
        <p:spPr>
          <a:xfrm>
            <a:off x="4938905" y="1714028"/>
            <a:ext cx="3232203" cy="3114675"/>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US" sz="1800" dirty="0">
                <a:solidFill>
                  <a:schemeClr val="tx1"/>
                </a:solidFill>
              </a:rPr>
              <a:t>Common Criteria (CC) EAL 2</a:t>
            </a:r>
          </a:p>
          <a:p>
            <a:r>
              <a:rPr lang="en-US" dirty="0">
                <a:solidFill>
                  <a:schemeClr val="tx1"/>
                </a:solidFill>
              </a:rPr>
              <a:t>As the focus on cybersecurity continues to intensify, </a:t>
            </a:r>
            <a:r>
              <a:rPr lang="en-US" dirty="0" err="1">
                <a:solidFill>
                  <a:schemeClr val="tx1"/>
                </a:solidFill>
              </a:rPr>
              <a:t>PowerVM</a:t>
            </a:r>
            <a:r>
              <a:rPr lang="en-US" dirty="0">
                <a:solidFill>
                  <a:schemeClr val="tx1"/>
                </a:solidFill>
              </a:rPr>
              <a:t> and VIOS will receive this globally-recognized security certification at the EAL 2 level, providing customers with confidence in the security of the Power10 infrastructure.</a:t>
            </a:r>
          </a:p>
          <a:p>
            <a:endParaRPr lang="en-US" dirty="0"/>
          </a:p>
        </p:txBody>
      </p:sp>
    </p:spTree>
    <p:extLst>
      <p:ext uri="{BB962C8B-B14F-4D97-AF65-F5344CB8AC3E}">
        <p14:creationId xmlns:p14="http://schemas.microsoft.com/office/powerpoint/2010/main" val="1949285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ext Box 7">
            <a:extLst>
              <a:ext uri="{FF2B5EF4-FFF2-40B4-BE49-F238E27FC236}">
                <a16:creationId xmlns:a16="http://schemas.microsoft.com/office/drawing/2014/main" id="{FE8355A7-D49B-0D4A-923F-3924530721C1}"/>
              </a:ext>
            </a:extLst>
          </p:cNvPr>
          <p:cNvSpPr txBox="1">
            <a:spLocks noChangeArrowheads="1"/>
          </p:cNvSpPr>
          <p:nvPr/>
        </p:nvSpPr>
        <p:spPr bwMode="auto">
          <a:xfrm>
            <a:off x="3025382"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2017</a:t>
            </a:r>
          </a:p>
        </p:txBody>
      </p:sp>
      <p:sp>
        <p:nvSpPr>
          <p:cNvPr id="305" name="Text Box 8">
            <a:extLst>
              <a:ext uri="{FF2B5EF4-FFF2-40B4-BE49-F238E27FC236}">
                <a16:creationId xmlns:a16="http://schemas.microsoft.com/office/drawing/2014/main" id="{D5442404-EC7E-CB45-884D-C9AD9B292376}"/>
              </a:ext>
            </a:extLst>
          </p:cNvPr>
          <p:cNvSpPr txBox="1">
            <a:spLocks noChangeArrowheads="1"/>
          </p:cNvSpPr>
          <p:nvPr/>
        </p:nvSpPr>
        <p:spPr bwMode="auto">
          <a:xfrm>
            <a:off x="3510233"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2018</a:t>
            </a:r>
          </a:p>
        </p:txBody>
      </p:sp>
      <p:sp>
        <p:nvSpPr>
          <p:cNvPr id="306" name="Text Box 9">
            <a:extLst>
              <a:ext uri="{FF2B5EF4-FFF2-40B4-BE49-F238E27FC236}">
                <a16:creationId xmlns:a16="http://schemas.microsoft.com/office/drawing/2014/main" id="{70D6FCBC-353E-4D48-8568-6ECC7097FF8A}"/>
              </a:ext>
            </a:extLst>
          </p:cNvPr>
          <p:cNvSpPr txBox="1">
            <a:spLocks noChangeArrowheads="1"/>
          </p:cNvSpPr>
          <p:nvPr/>
        </p:nvSpPr>
        <p:spPr bwMode="auto">
          <a:xfrm>
            <a:off x="3981706"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2019</a:t>
            </a:r>
          </a:p>
        </p:txBody>
      </p:sp>
      <p:sp>
        <p:nvSpPr>
          <p:cNvPr id="307" name="Text Box 10">
            <a:extLst>
              <a:ext uri="{FF2B5EF4-FFF2-40B4-BE49-F238E27FC236}">
                <a16:creationId xmlns:a16="http://schemas.microsoft.com/office/drawing/2014/main" id="{15A897D3-AAB9-FF4A-94E7-9D4653D9B850}"/>
              </a:ext>
            </a:extLst>
          </p:cNvPr>
          <p:cNvSpPr txBox="1">
            <a:spLocks noChangeArrowheads="1"/>
          </p:cNvSpPr>
          <p:nvPr/>
        </p:nvSpPr>
        <p:spPr bwMode="auto">
          <a:xfrm>
            <a:off x="4486577"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2020</a:t>
            </a:r>
          </a:p>
        </p:txBody>
      </p:sp>
      <p:sp>
        <p:nvSpPr>
          <p:cNvPr id="308" name="Text Box 11">
            <a:extLst>
              <a:ext uri="{FF2B5EF4-FFF2-40B4-BE49-F238E27FC236}">
                <a16:creationId xmlns:a16="http://schemas.microsoft.com/office/drawing/2014/main" id="{5FD10EE6-D97D-3440-967D-1A33D369ACCD}"/>
              </a:ext>
            </a:extLst>
          </p:cNvPr>
          <p:cNvSpPr txBox="1">
            <a:spLocks noChangeArrowheads="1"/>
          </p:cNvSpPr>
          <p:nvPr/>
        </p:nvSpPr>
        <p:spPr bwMode="auto">
          <a:xfrm>
            <a:off x="4956722"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2021</a:t>
            </a:r>
          </a:p>
        </p:txBody>
      </p:sp>
      <p:sp>
        <p:nvSpPr>
          <p:cNvPr id="309" name="Text Box 12">
            <a:extLst>
              <a:ext uri="{FF2B5EF4-FFF2-40B4-BE49-F238E27FC236}">
                <a16:creationId xmlns:a16="http://schemas.microsoft.com/office/drawing/2014/main" id="{8E1CD456-B641-D747-B342-85AB907F0B6C}"/>
              </a:ext>
            </a:extLst>
          </p:cNvPr>
          <p:cNvSpPr txBox="1">
            <a:spLocks noChangeArrowheads="1"/>
          </p:cNvSpPr>
          <p:nvPr/>
        </p:nvSpPr>
        <p:spPr bwMode="auto">
          <a:xfrm>
            <a:off x="5434219"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2022</a:t>
            </a:r>
          </a:p>
        </p:txBody>
      </p:sp>
      <p:sp>
        <p:nvSpPr>
          <p:cNvPr id="310" name="Text Box 13">
            <a:extLst>
              <a:ext uri="{FF2B5EF4-FFF2-40B4-BE49-F238E27FC236}">
                <a16:creationId xmlns:a16="http://schemas.microsoft.com/office/drawing/2014/main" id="{CD72E3CD-5E44-2745-B0CA-1530C373734B}"/>
              </a:ext>
            </a:extLst>
          </p:cNvPr>
          <p:cNvSpPr txBox="1">
            <a:spLocks noChangeArrowheads="1"/>
          </p:cNvSpPr>
          <p:nvPr/>
        </p:nvSpPr>
        <p:spPr bwMode="auto">
          <a:xfrm>
            <a:off x="5895681"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2023</a:t>
            </a:r>
          </a:p>
        </p:txBody>
      </p:sp>
      <p:sp>
        <p:nvSpPr>
          <p:cNvPr id="311" name="Text Box 14">
            <a:extLst>
              <a:ext uri="{FF2B5EF4-FFF2-40B4-BE49-F238E27FC236}">
                <a16:creationId xmlns:a16="http://schemas.microsoft.com/office/drawing/2014/main" id="{D355C012-B183-8B4F-80DE-A0379CC4B3FA}"/>
              </a:ext>
            </a:extLst>
          </p:cNvPr>
          <p:cNvSpPr txBox="1">
            <a:spLocks noChangeArrowheads="1"/>
          </p:cNvSpPr>
          <p:nvPr/>
        </p:nvSpPr>
        <p:spPr bwMode="auto">
          <a:xfrm>
            <a:off x="6374508" y="563726"/>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2024</a:t>
            </a:r>
          </a:p>
        </p:txBody>
      </p:sp>
      <p:sp>
        <p:nvSpPr>
          <p:cNvPr id="6" name="Text Box 46">
            <a:extLst>
              <a:ext uri="{FF2B5EF4-FFF2-40B4-BE49-F238E27FC236}">
                <a16:creationId xmlns:a16="http://schemas.microsoft.com/office/drawing/2014/main" id="{148DB36E-2581-A04F-8611-482BA7327C31}"/>
              </a:ext>
            </a:extLst>
          </p:cNvPr>
          <p:cNvSpPr txBox="1">
            <a:spLocks noChangeArrowheads="1"/>
          </p:cNvSpPr>
          <p:nvPr/>
        </p:nvSpPr>
        <p:spPr bwMode="auto">
          <a:xfrm>
            <a:off x="1378798" y="3839537"/>
            <a:ext cx="1399231"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spcBef>
                <a:spcPts val="655"/>
              </a:spcBef>
              <a:defRPr/>
            </a:pPr>
            <a:r>
              <a:rPr lang="en-US" altLang="en-US" sz="675" b="1">
                <a:solidFill>
                  <a:srgbClr val="000000"/>
                </a:solidFill>
                <a:latin typeface="Century Gothic" panose="020B0502020202020204" pitchFamily="34" charset="0"/>
                <a:ea typeface="ＭＳ Ｐゴシック" panose="020B0600070205080204" pitchFamily="34" charset="-128"/>
              </a:rPr>
              <a:t>Marketed and serviced</a:t>
            </a:r>
          </a:p>
        </p:txBody>
      </p:sp>
      <p:sp>
        <p:nvSpPr>
          <p:cNvPr id="7" name="Text Box 49">
            <a:extLst>
              <a:ext uri="{FF2B5EF4-FFF2-40B4-BE49-F238E27FC236}">
                <a16:creationId xmlns:a16="http://schemas.microsoft.com/office/drawing/2014/main" id="{1100604B-5C35-0044-9C61-D296C0B72271}"/>
              </a:ext>
            </a:extLst>
          </p:cNvPr>
          <p:cNvSpPr txBox="1">
            <a:spLocks noChangeArrowheads="1"/>
          </p:cNvSpPr>
          <p:nvPr/>
        </p:nvSpPr>
        <p:spPr bwMode="auto">
          <a:xfrm>
            <a:off x="2923367" y="3785872"/>
            <a:ext cx="1687308" cy="27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75000"/>
              </a:lnSpc>
              <a:spcBef>
                <a:spcPct val="15000"/>
              </a:spcBef>
              <a:defRPr/>
            </a:pPr>
            <a:r>
              <a:rPr lang="en-US" altLang="en-US" sz="675" b="1">
                <a:solidFill>
                  <a:srgbClr val="000000"/>
                </a:solidFill>
                <a:latin typeface="Century Gothic" panose="020B0502020202020204" pitchFamily="34" charset="0"/>
                <a:ea typeface="ＭＳ Ｐゴシック" panose="020B0600070205080204" pitchFamily="34" charset="-128"/>
              </a:rPr>
              <a:t>Fee-based service extension</a:t>
            </a:r>
          </a:p>
          <a:p>
            <a:pPr defTabSz="332345">
              <a:lnSpc>
                <a:spcPct val="75000"/>
              </a:lnSpc>
              <a:spcBef>
                <a:spcPct val="15000"/>
              </a:spcBef>
              <a:defRPr/>
            </a:pPr>
            <a:r>
              <a:rPr lang="en-US" altLang="en-US" sz="675" b="1">
                <a:solidFill>
                  <a:srgbClr val="000000"/>
                </a:solidFill>
                <a:latin typeface="Century Gothic" panose="020B0502020202020204" pitchFamily="34" charset="0"/>
                <a:ea typeface="ＭＳ Ｐゴシック" panose="020B0600070205080204" pitchFamily="34" charset="-128"/>
              </a:rPr>
              <a:t>ifix’s only, no new HW enablement</a:t>
            </a:r>
          </a:p>
          <a:p>
            <a:pPr defTabSz="332345">
              <a:lnSpc>
                <a:spcPct val="75000"/>
              </a:lnSpc>
              <a:spcBef>
                <a:spcPct val="15000"/>
              </a:spcBef>
              <a:defRPr/>
            </a:pPr>
            <a:endParaRPr lang="en-US" altLang="en-US" sz="675" b="1">
              <a:solidFill>
                <a:srgbClr val="000000"/>
              </a:solidFill>
              <a:latin typeface="Century Gothic" panose="020B0502020202020204" pitchFamily="34" charset="0"/>
              <a:ea typeface="ＭＳ Ｐゴシック" panose="020B0600070205080204" pitchFamily="34" charset="-128"/>
            </a:endParaRPr>
          </a:p>
        </p:txBody>
      </p:sp>
      <p:sp>
        <p:nvSpPr>
          <p:cNvPr id="8" name="Text Box 61">
            <a:extLst>
              <a:ext uri="{FF2B5EF4-FFF2-40B4-BE49-F238E27FC236}">
                <a16:creationId xmlns:a16="http://schemas.microsoft.com/office/drawing/2014/main" id="{A3AEA94A-0245-814C-880A-AE89F364F984}"/>
              </a:ext>
            </a:extLst>
          </p:cNvPr>
          <p:cNvSpPr txBox="1">
            <a:spLocks noChangeArrowheads="1"/>
          </p:cNvSpPr>
          <p:nvPr/>
        </p:nvSpPr>
        <p:spPr bwMode="auto">
          <a:xfrm>
            <a:off x="4787572" y="3839537"/>
            <a:ext cx="1310285"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spcBef>
                <a:spcPts val="655"/>
              </a:spcBef>
              <a:defRPr/>
            </a:pPr>
            <a:r>
              <a:rPr lang="en-US" altLang="en-US" sz="675" b="1">
                <a:solidFill>
                  <a:srgbClr val="000000"/>
                </a:solidFill>
                <a:latin typeface="Century Gothic" panose="020B0502020202020204" pitchFamily="34" charset="0"/>
                <a:ea typeface="ＭＳ Ｐゴシック" panose="020B0600070205080204" pitchFamily="34" charset="-128"/>
              </a:rPr>
              <a:t>Technology Level (TL)</a:t>
            </a:r>
          </a:p>
        </p:txBody>
      </p:sp>
      <p:sp>
        <p:nvSpPr>
          <p:cNvPr id="9" name="Line 63">
            <a:extLst>
              <a:ext uri="{FF2B5EF4-FFF2-40B4-BE49-F238E27FC236}">
                <a16:creationId xmlns:a16="http://schemas.microsoft.com/office/drawing/2014/main" id="{42818B89-D7AE-E04E-B635-32A655E40759}"/>
              </a:ext>
            </a:extLst>
          </p:cNvPr>
          <p:cNvSpPr>
            <a:spLocks noChangeShapeType="1"/>
          </p:cNvSpPr>
          <p:nvPr/>
        </p:nvSpPr>
        <p:spPr bwMode="auto">
          <a:xfrm flipH="1">
            <a:off x="379949" y="3734596"/>
            <a:ext cx="7265646" cy="1050"/>
          </a:xfrm>
          <a:prstGeom prst="line">
            <a:avLst/>
          </a:prstGeom>
          <a:noFill/>
          <a:ln w="9360">
            <a:solidFill>
              <a:srgbClr val="000080"/>
            </a:solidFill>
            <a:miter lim="800000"/>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675" b="1">
              <a:solidFill>
                <a:srgbClr val="FFFFFF"/>
              </a:solidFill>
              <a:latin typeface="Century Gothic" panose="020B0502020202020204" pitchFamily="34" charset="0"/>
              <a:ea typeface="Microsoft YaHei" panose="020B0503020204020204" pitchFamily="34" charset="-122"/>
            </a:endParaRPr>
          </a:p>
        </p:txBody>
      </p:sp>
      <p:sp>
        <p:nvSpPr>
          <p:cNvPr id="10" name="Rectangle 9" descr="Dark horizontal">
            <a:extLst>
              <a:ext uri="{FF2B5EF4-FFF2-40B4-BE49-F238E27FC236}">
                <a16:creationId xmlns:a16="http://schemas.microsoft.com/office/drawing/2014/main" id="{328586D0-0B5E-4A40-AE6C-D0114721C2FB}"/>
              </a:ext>
            </a:extLst>
          </p:cNvPr>
          <p:cNvSpPr>
            <a:spLocks noChangeArrowheads="1"/>
          </p:cNvSpPr>
          <p:nvPr/>
        </p:nvSpPr>
        <p:spPr bwMode="auto">
          <a:xfrm>
            <a:off x="2581335" y="3823102"/>
            <a:ext cx="357110" cy="171153"/>
          </a:xfrm>
          <a:prstGeom prst="rect">
            <a:avLst/>
          </a:prstGeom>
          <a:pattFill prst="lgCheck">
            <a:fgClr>
              <a:schemeClr val="accent1"/>
            </a:fgClr>
            <a:bgClr>
              <a:schemeClr val="bg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567E99">
                      <a:alpha val="74997"/>
                    </a:srgbClr>
                  </a:outerShdw>
                </a:effectLst>
              </a14:hiddenEffects>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675" b="1">
              <a:solidFill>
                <a:srgbClr val="000000"/>
              </a:solidFill>
              <a:latin typeface="Century Gothic" panose="020B0502020202020204" pitchFamily="34" charset="0"/>
              <a:ea typeface="ＭＳ Ｐゴシック" panose="020B0600070205080204" pitchFamily="34" charset="-128"/>
            </a:endParaRPr>
          </a:p>
        </p:txBody>
      </p:sp>
      <p:sp>
        <p:nvSpPr>
          <p:cNvPr id="14" name="Line 86">
            <a:extLst>
              <a:ext uri="{FF2B5EF4-FFF2-40B4-BE49-F238E27FC236}">
                <a16:creationId xmlns:a16="http://schemas.microsoft.com/office/drawing/2014/main" id="{7DED6696-848D-2147-ABD0-40943683769F}"/>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5" name="Line 87">
            <a:extLst>
              <a:ext uri="{FF2B5EF4-FFF2-40B4-BE49-F238E27FC236}">
                <a16:creationId xmlns:a16="http://schemas.microsoft.com/office/drawing/2014/main" id="{82A57381-ED68-CC4B-BF28-F81A6AE3F6EE}"/>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6" name="Line 88">
            <a:extLst>
              <a:ext uri="{FF2B5EF4-FFF2-40B4-BE49-F238E27FC236}">
                <a16:creationId xmlns:a16="http://schemas.microsoft.com/office/drawing/2014/main" id="{E69F8528-9451-2D41-B8AB-0E56F264D8C7}"/>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7" name="Line 89">
            <a:extLst>
              <a:ext uri="{FF2B5EF4-FFF2-40B4-BE49-F238E27FC236}">
                <a16:creationId xmlns:a16="http://schemas.microsoft.com/office/drawing/2014/main" id="{B4B41D8B-D8A8-B542-8629-F2F6C9AA3DF0}"/>
              </a:ext>
            </a:extLst>
          </p:cNvPr>
          <p:cNvSpPr>
            <a:spLocks noChangeShapeType="1"/>
          </p:cNvSpPr>
          <p:nvPr/>
        </p:nvSpPr>
        <p:spPr bwMode="auto">
          <a:xfrm>
            <a:off x="4680512" y="1248609"/>
            <a:ext cx="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8" name="Line 90">
            <a:extLst>
              <a:ext uri="{FF2B5EF4-FFF2-40B4-BE49-F238E27FC236}">
                <a16:creationId xmlns:a16="http://schemas.microsoft.com/office/drawing/2014/main" id="{74ABF1CC-E0BA-9F49-8789-1594F617A241}"/>
              </a:ext>
            </a:extLst>
          </p:cNvPr>
          <p:cNvSpPr>
            <a:spLocks noChangeShapeType="1"/>
          </p:cNvSpPr>
          <p:nvPr/>
        </p:nvSpPr>
        <p:spPr bwMode="auto">
          <a:xfrm flipH="1">
            <a:off x="5150501" y="1248607"/>
            <a:ext cx="6639"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9" name="Line 91">
            <a:extLst>
              <a:ext uri="{FF2B5EF4-FFF2-40B4-BE49-F238E27FC236}">
                <a16:creationId xmlns:a16="http://schemas.microsoft.com/office/drawing/2014/main" id="{5C7F8A17-622D-A149-AEE5-16A47CA2570F}"/>
              </a:ext>
            </a:extLst>
          </p:cNvPr>
          <p:cNvSpPr>
            <a:spLocks noChangeShapeType="1"/>
          </p:cNvSpPr>
          <p:nvPr/>
        </p:nvSpPr>
        <p:spPr bwMode="auto">
          <a:xfrm>
            <a:off x="5633765" y="1248607"/>
            <a:ext cx="0" cy="224914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20" name="Line 92">
            <a:extLst>
              <a:ext uri="{FF2B5EF4-FFF2-40B4-BE49-F238E27FC236}">
                <a16:creationId xmlns:a16="http://schemas.microsoft.com/office/drawing/2014/main" id="{B19E9484-4C74-0D45-AE90-B6E291119202}"/>
              </a:ext>
            </a:extLst>
          </p:cNvPr>
          <p:cNvSpPr>
            <a:spLocks noChangeShapeType="1"/>
          </p:cNvSpPr>
          <p:nvPr/>
        </p:nvSpPr>
        <p:spPr bwMode="auto">
          <a:xfrm>
            <a:off x="6116624" y="1248609"/>
            <a:ext cx="531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21" name="Line 93">
            <a:extLst>
              <a:ext uri="{FF2B5EF4-FFF2-40B4-BE49-F238E27FC236}">
                <a16:creationId xmlns:a16="http://schemas.microsoft.com/office/drawing/2014/main" id="{D84EE559-7184-8C4D-A421-ED1B7FE74140}"/>
              </a:ext>
            </a:extLst>
          </p:cNvPr>
          <p:cNvSpPr>
            <a:spLocks noChangeShapeType="1"/>
          </p:cNvSpPr>
          <p:nvPr/>
        </p:nvSpPr>
        <p:spPr bwMode="auto">
          <a:xfrm flipH="1">
            <a:off x="6581537" y="1248609"/>
            <a:ext cx="6639"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23" name="Rectangle 22">
            <a:extLst>
              <a:ext uri="{FF2B5EF4-FFF2-40B4-BE49-F238E27FC236}">
                <a16:creationId xmlns:a16="http://schemas.microsoft.com/office/drawing/2014/main" id="{83E4C1D4-CF4E-B542-9755-59AE6310EBDD}"/>
              </a:ext>
            </a:extLst>
          </p:cNvPr>
          <p:cNvSpPr>
            <a:spLocks noChangeArrowheads="1"/>
          </p:cNvSpPr>
          <p:nvPr/>
        </p:nvSpPr>
        <p:spPr bwMode="auto">
          <a:xfrm>
            <a:off x="1037926" y="3843574"/>
            <a:ext cx="355781" cy="171153"/>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675" b="1">
              <a:solidFill>
                <a:srgbClr val="000000"/>
              </a:solidFill>
              <a:latin typeface="Century Gothic" panose="020B0502020202020204" pitchFamily="34" charset="0"/>
              <a:ea typeface="ＭＳ Ｐゴシック" panose="020B0600070205080204" pitchFamily="34" charset="-128"/>
            </a:endParaRPr>
          </a:p>
        </p:txBody>
      </p:sp>
      <p:sp>
        <p:nvSpPr>
          <p:cNvPr id="25" name="Text Box 61">
            <a:extLst>
              <a:ext uri="{FF2B5EF4-FFF2-40B4-BE49-F238E27FC236}">
                <a16:creationId xmlns:a16="http://schemas.microsoft.com/office/drawing/2014/main" id="{CB15854B-FB89-A943-9421-8B0DB5169632}"/>
              </a:ext>
            </a:extLst>
          </p:cNvPr>
          <p:cNvSpPr txBox="1">
            <a:spLocks noChangeArrowheads="1"/>
          </p:cNvSpPr>
          <p:nvPr/>
        </p:nvSpPr>
        <p:spPr bwMode="auto">
          <a:xfrm>
            <a:off x="6000950" y="3860008"/>
            <a:ext cx="894765"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spcBef>
                <a:spcPts val="655"/>
              </a:spcBef>
              <a:defRPr/>
            </a:pPr>
            <a:r>
              <a:rPr lang="en-US" altLang="en-US" sz="675" b="1" dirty="0">
                <a:solidFill>
                  <a:srgbClr val="000000"/>
                </a:solidFill>
                <a:latin typeface="Century Gothic" panose="020B0502020202020204" pitchFamily="34" charset="0"/>
                <a:ea typeface="ＭＳ Ｐゴシック" panose="020B0600070205080204" pitchFamily="34" charset="-128"/>
              </a:rPr>
              <a:t>Service Pack</a:t>
            </a:r>
          </a:p>
        </p:txBody>
      </p:sp>
      <p:sp>
        <p:nvSpPr>
          <p:cNvPr id="26" name="Text Box 150">
            <a:extLst>
              <a:ext uri="{FF2B5EF4-FFF2-40B4-BE49-F238E27FC236}">
                <a16:creationId xmlns:a16="http://schemas.microsoft.com/office/drawing/2014/main" id="{EE2001AC-856A-B245-A104-8C7E97A8F794}"/>
              </a:ext>
            </a:extLst>
          </p:cNvPr>
          <p:cNvSpPr txBox="1">
            <a:spLocks noChangeArrowheads="1"/>
          </p:cNvSpPr>
          <p:nvPr/>
        </p:nvSpPr>
        <p:spPr bwMode="auto">
          <a:xfrm>
            <a:off x="381745" y="4113165"/>
            <a:ext cx="8509709" cy="433452"/>
          </a:xfrm>
          <a:prstGeom prst="rect">
            <a:avLst/>
          </a:prstGeom>
          <a:noFill/>
          <a:ln>
            <a:noFill/>
          </a:ln>
          <a:effectLst>
            <a:prstShdw prst="shdw17" dist="17961" dir="2700000">
              <a:schemeClr val="accent1">
                <a:gamma/>
                <a:shade val="60000"/>
                <a:invGamma/>
                <a:alpha val="74998"/>
              </a:schemeClr>
            </a:prstShdw>
          </a:effectLst>
          <a:extLst>
            <a:ext uri="{909E8E84-426E-40dd-AFC4-6F175D3DCCD1}"/>
            <a:ext uri="{91240B29-F687-4f45-9708-019B960494DF}"/>
          </a:extLst>
        </p:spPr>
        <p:txBody>
          <a:bodyPr wrap="square">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lvl="1" defTabSz="332345" eaLnBrk="1" hangingPunct="1">
              <a:spcAft>
                <a:spcPts val="450"/>
              </a:spcAft>
              <a:buFontTx/>
              <a:buChar char="•"/>
              <a:defRPr/>
            </a:pPr>
            <a:r>
              <a:rPr lang="en-US" sz="900" dirty="0">
                <a:solidFill>
                  <a:prstClr val="black"/>
                </a:solidFill>
                <a:latin typeface="+mn-lt"/>
              </a:rPr>
              <a:t>A new VIOS Release / Technology Level is typically released once per year</a:t>
            </a:r>
          </a:p>
          <a:p>
            <a:pPr lvl="1" defTabSz="332345" eaLnBrk="1" hangingPunct="1">
              <a:spcAft>
                <a:spcPts val="450"/>
              </a:spcAft>
              <a:buFontTx/>
              <a:buChar char="•"/>
              <a:defRPr/>
            </a:pPr>
            <a:r>
              <a:rPr lang="en-US" sz="900" dirty="0">
                <a:solidFill>
                  <a:prstClr val="black"/>
                </a:solidFill>
                <a:latin typeface="+mn-lt"/>
              </a:rPr>
              <a:t>Service model is 3 years of standard support (Service Packs and </a:t>
            </a:r>
            <a:r>
              <a:rPr lang="en-US" sz="900" dirty="0" err="1">
                <a:solidFill>
                  <a:prstClr val="black"/>
                </a:solidFill>
                <a:latin typeface="+mn-lt"/>
              </a:rPr>
              <a:t>i</a:t>
            </a:r>
            <a:r>
              <a:rPr lang="en-US" sz="900" dirty="0">
                <a:solidFill>
                  <a:prstClr val="black"/>
                </a:solidFill>
                <a:latin typeface="+mn-lt"/>
              </a:rPr>
              <a:t>-fixes) for each VIOS release</a:t>
            </a:r>
          </a:p>
        </p:txBody>
      </p:sp>
      <p:pic>
        <p:nvPicPr>
          <p:cNvPr id="27" name="Picture 26" descr="PowerVM_pres">
            <a:extLst>
              <a:ext uri="{FF2B5EF4-FFF2-40B4-BE49-F238E27FC236}">
                <a16:creationId xmlns:a16="http://schemas.microsoft.com/office/drawing/2014/main" id="{0F688339-39EA-AF4A-8029-8C7F996050F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253" y="3788757"/>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Line 86">
            <a:extLst>
              <a:ext uri="{FF2B5EF4-FFF2-40B4-BE49-F238E27FC236}">
                <a16:creationId xmlns:a16="http://schemas.microsoft.com/office/drawing/2014/main" id="{1059DDC4-67C3-4B40-B9DA-4DCE81172BEA}"/>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41" name="Line 87">
            <a:extLst>
              <a:ext uri="{FF2B5EF4-FFF2-40B4-BE49-F238E27FC236}">
                <a16:creationId xmlns:a16="http://schemas.microsoft.com/office/drawing/2014/main" id="{C61AABD0-E925-A948-9674-11A85BD92727}"/>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42" name="Line 86">
            <a:extLst>
              <a:ext uri="{FF2B5EF4-FFF2-40B4-BE49-F238E27FC236}">
                <a16:creationId xmlns:a16="http://schemas.microsoft.com/office/drawing/2014/main" id="{4894B010-F171-0B4B-9795-7FD607F51412}"/>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46" name="Line 88">
            <a:extLst>
              <a:ext uri="{FF2B5EF4-FFF2-40B4-BE49-F238E27FC236}">
                <a16:creationId xmlns:a16="http://schemas.microsoft.com/office/drawing/2014/main" id="{17D3EE64-4780-A941-9AB7-47D7522E8FE7}"/>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48" name="Line 88">
            <a:extLst>
              <a:ext uri="{FF2B5EF4-FFF2-40B4-BE49-F238E27FC236}">
                <a16:creationId xmlns:a16="http://schemas.microsoft.com/office/drawing/2014/main" id="{FCA1AE87-D339-234E-8E69-B908D41285C7}"/>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51" name="Line 88">
            <a:extLst>
              <a:ext uri="{FF2B5EF4-FFF2-40B4-BE49-F238E27FC236}">
                <a16:creationId xmlns:a16="http://schemas.microsoft.com/office/drawing/2014/main" id="{0F9B4C87-9252-FE40-BBFB-EE7B4997E4EC}"/>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55" name="Line 88">
            <a:extLst>
              <a:ext uri="{FF2B5EF4-FFF2-40B4-BE49-F238E27FC236}">
                <a16:creationId xmlns:a16="http://schemas.microsoft.com/office/drawing/2014/main" id="{E5628970-D344-B944-A57C-1FD962E4ECF6}"/>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56" name="Line 86">
            <a:extLst>
              <a:ext uri="{FF2B5EF4-FFF2-40B4-BE49-F238E27FC236}">
                <a16:creationId xmlns:a16="http://schemas.microsoft.com/office/drawing/2014/main" id="{E633FBF2-93E1-7E46-9510-F73DABEEABC8}"/>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0" name="Line 88">
            <a:extLst>
              <a:ext uri="{FF2B5EF4-FFF2-40B4-BE49-F238E27FC236}">
                <a16:creationId xmlns:a16="http://schemas.microsoft.com/office/drawing/2014/main" id="{142A3FC4-6A59-C148-AE2B-00C41A1600D6}"/>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1" name="Line 87">
            <a:extLst>
              <a:ext uri="{FF2B5EF4-FFF2-40B4-BE49-F238E27FC236}">
                <a16:creationId xmlns:a16="http://schemas.microsoft.com/office/drawing/2014/main" id="{6C7C818B-599C-3F41-8C22-74ED8185C153}"/>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2" name="Line 86">
            <a:extLst>
              <a:ext uri="{FF2B5EF4-FFF2-40B4-BE49-F238E27FC236}">
                <a16:creationId xmlns:a16="http://schemas.microsoft.com/office/drawing/2014/main" id="{C71A2222-7A48-5944-9060-306A544E2B55}"/>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6" name="Line 88">
            <a:extLst>
              <a:ext uri="{FF2B5EF4-FFF2-40B4-BE49-F238E27FC236}">
                <a16:creationId xmlns:a16="http://schemas.microsoft.com/office/drawing/2014/main" id="{39E7C565-0659-764D-84E4-AFEE12E5DFDD}"/>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7" name="Line 89">
            <a:extLst>
              <a:ext uri="{FF2B5EF4-FFF2-40B4-BE49-F238E27FC236}">
                <a16:creationId xmlns:a16="http://schemas.microsoft.com/office/drawing/2014/main" id="{78B63953-510A-2047-9EDC-DC004630EAD1}"/>
              </a:ext>
            </a:extLst>
          </p:cNvPr>
          <p:cNvSpPr>
            <a:spLocks noChangeShapeType="1"/>
          </p:cNvSpPr>
          <p:nvPr/>
        </p:nvSpPr>
        <p:spPr bwMode="auto">
          <a:xfrm>
            <a:off x="4680512" y="1248609"/>
            <a:ext cx="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8" name="Line 87">
            <a:extLst>
              <a:ext uri="{FF2B5EF4-FFF2-40B4-BE49-F238E27FC236}">
                <a16:creationId xmlns:a16="http://schemas.microsoft.com/office/drawing/2014/main" id="{1498C2E5-31D5-034F-BB7A-DE1ADF05A28C}"/>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69" name="Line 86">
            <a:extLst>
              <a:ext uri="{FF2B5EF4-FFF2-40B4-BE49-F238E27FC236}">
                <a16:creationId xmlns:a16="http://schemas.microsoft.com/office/drawing/2014/main" id="{A7499A3A-A161-3947-8996-EC9B192D1C09}"/>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73" name="Line 88">
            <a:extLst>
              <a:ext uri="{FF2B5EF4-FFF2-40B4-BE49-F238E27FC236}">
                <a16:creationId xmlns:a16="http://schemas.microsoft.com/office/drawing/2014/main" id="{07097056-1FBD-9F41-8F43-6DAE7C328EFF}"/>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74" name="Line 90">
            <a:extLst>
              <a:ext uri="{FF2B5EF4-FFF2-40B4-BE49-F238E27FC236}">
                <a16:creationId xmlns:a16="http://schemas.microsoft.com/office/drawing/2014/main" id="{4711E181-8741-BA4B-91A0-AF89E0712383}"/>
              </a:ext>
            </a:extLst>
          </p:cNvPr>
          <p:cNvSpPr>
            <a:spLocks noChangeShapeType="1"/>
          </p:cNvSpPr>
          <p:nvPr/>
        </p:nvSpPr>
        <p:spPr bwMode="auto">
          <a:xfrm flipH="1">
            <a:off x="5150501" y="1248607"/>
            <a:ext cx="6639"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75" name="Line 89">
            <a:extLst>
              <a:ext uri="{FF2B5EF4-FFF2-40B4-BE49-F238E27FC236}">
                <a16:creationId xmlns:a16="http://schemas.microsoft.com/office/drawing/2014/main" id="{1B854411-B682-4442-99EE-22286EA2CB88}"/>
              </a:ext>
            </a:extLst>
          </p:cNvPr>
          <p:cNvSpPr>
            <a:spLocks noChangeShapeType="1"/>
          </p:cNvSpPr>
          <p:nvPr/>
        </p:nvSpPr>
        <p:spPr bwMode="auto">
          <a:xfrm>
            <a:off x="4680512" y="1248609"/>
            <a:ext cx="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76" name="Line 87">
            <a:extLst>
              <a:ext uri="{FF2B5EF4-FFF2-40B4-BE49-F238E27FC236}">
                <a16:creationId xmlns:a16="http://schemas.microsoft.com/office/drawing/2014/main" id="{FF305E56-292C-6949-AB05-5D5C3A8FA378}"/>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77" name="Line 86">
            <a:extLst>
              <a:ext uri="{FF2B5EF4-FFF2-40B4-BE49-F238E27FC236}">
                <a16:creationId xmlns:a16="http://schemas.microsoft.com/office/drawing/2014/main" id="{D57DAF5E-2467-E746-9125-E368114C3600}"/>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1" name="Line 88">
            <a:extLst>
              <a:ext uri="{FF2B5EF4-FFF2-40B4-BE49-F238E27FC236}">
                <a16:creationId xmlns:a16="http://schemas.microsoft.com/office/drawing/2014/main" id="{BDFA6D87-C642-3946-853D-C6D2069503C2}"/>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2" name="Line 91">
            <a:extLst>
              <a:ext uri="{FF2B5EF4-FFF2-40B4-BE49-F238E27FC236}">
                <a16:creationId xmlns:a16="http://schemas.microsoft.com/office/drawing/2014/main" id="{50185343-50AF-6045-9562-701E151CF164}"/>
              </a:ext>
            </a:extLst>
          </p:cNvPr>
          <p:cNvSpPr>
            <a:spLocks noChangeShapeType="1"/>
          </p:cNvSpPr>
          <p:nvPr/>
        </p:nvSpPr>
        <p:spPr bwMode="auto">
          <a:xfrm>
            <a:off x="5633765" y="1248607"/>
            <a:ext cx="0" cy="224914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3" name="Line 90">
            <a:extLst>
              <a:ext uri="{FF2B5EF4-FFF2-40B4-BE49-F238E27FC236}">
                <a16:creationId xmlns:a16="http://schemas.microsoft.com/office/drawing/2014/main" id="{0346C084-0DF0-6C41-A31D-528EEB764A24}"/>
              </a:ext>
            </a:extLst>
          </p:cNvPr>
          <p:cNvSpPr>
            <a:spLocks noChangeShapeType="1"/>
          </p:cNvSpPr>
          <p:nvPr/>
        </p:nvSpPr>
        <p:spPr bwMode="auto">
          <a:xfrm flipH="1">
            <a:off x="5150501" y="1248607"/>
            <a:ext cx="6639"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4" name="Line 89">
            <a:extLst>
              <a:ext uri="{FF2B5EF4-FFF2-40B4-BE49-F238E27FC236}">
                <a16:creationId xmlns:a16="http://schemas.microsoft.com/office/drawing/2014/main" id="{1F16F0A5-E0D8-4D4B-A13F-1FB70AF544E7}"/>
              </a:ext>
            </a:extLst>
          </p:cNvPr>
          <p:cNvSpPr>
            <a:spLocks noChangeShapeType="1"/>
          </p:cNvSpPr>
          <p:nvPr/>
        </p:nvSpPr>
        <p:spPr bwMode="auto">
          <a:xfrm>
            <a:off x="4680512" y="1248609"/>
            <a:ext cx="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5" name="Line 87">
            <a:extLst>
              <a:ext uri="{FF2B5EF4-FFF2-40B4-BE49-F238E27FC236}">
                <a16:creationId xmlns:a16="http://schemas.microsoft.com/office/drawing/2014/main" id="{4500D532-BE90-E947-B92C-C1A1FFE977B9}"/>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86" name="Line 86">
            <a:extLst>
              <a:ext uri="{FF2B5EF4-FFF2-40B4-BE49-F238E27FC236}">
                <a16:creationId xmlns:a16="http://schemas.microsoft.com/office/drawing/2014/main" id="{67FC6B5A-61CA-2E49-BB18-6D1B57227E25}"/>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0" name="Line 88">
            <a:extLst>
              <a:ext uri="{FF2B5EF4-FFF2-40B4-BE49-F238E27FC236}">
                <a16:creationId xmlns:a16="http://schemas.microsoft.com/office/drawing/2014/main" id="{B3399AA9-7847-7E4B-B74A-F39F695725DE}"/>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1" name="Line 92">
            <a:extLst>
              <a:ext uri="{FF2B5EF4-FFF2-40B4-BE49-F238E27FC236}">
                <a16:creationId xmlns:a16="http://schemas.microsoft.com/office/drawing/2014/main" id="{C66F433C-32AF-9C4E-8122-AED3C4B16125}"/>
              </a:ext>
            </a:extLst>
          </p:cNvPr>
          <p:cNvSpPr>
            <a:spLocks noChangeShapeType="1"/>
          </p:cNvSpPr>
          <p:nvPr/>
        </p:nvSpPr>
        <p:spPr bwMode="auto">
          <a:xfrm>
            <a:off x="6116624" y="1248609"/>
            <a:ext cx="531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2" name="Line 91">
            <a:extLst>
              <a:ext uri="{FF2B5EF4-FFF2-40B4-BE49-F238E27FC236}">
                <a16:creationId xmlns:a16="http://schemas.microsoft.com/office/drawing/2014/main" id="{114D5C72-2C13-2241-ADE1-C68F6949D0F2}"/>
              </a:ext>
            </a:extLst>
          </p:cNvPr>
          <p:cNvSpPr>
            <a:spLocks noChangeShapeType="1"/>
          </p:cNvSpPr>
          <p:nvPr/>
        </p:nvSpPr>
        <p:spPr bwMode="auto">
          <a:xfrm>
            <a:off x="5633765" y="1248607"/>
            <a:ext cx="0" cy="224914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3" name="Line 90">
            <a:extLst>
              <a:ext uri="{FF2B5EF4-FFF2-40B4-BE49-F238E27FC236}">
                <a16:creationId xmlns:a16="http://schemas.microsoft.com/office/drawing/2014/main" id="{49A93559-5CBB-664E-8590-5477E195AA15}"/>
              </a:ext>
            </a:extLst>
          </p:cNvPr>
          <p:cNvSpPr>
            <a:spLocks noChangeShapeType="1"/>
          </p:cNvSpPr>
          <p:nvPr/>
        </p:nvSpPr>
        <p:spPr bwMode="auto">
          <a:xfrm flipH="1">
            <a:off x="5150501" y="1248607"/>
            <a:ext cx="6639"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4" name="Line 89">
            <a:extLst>
              <a:ext uri="{FF2B5EF4-FFF2-40B4-BE49-F238E27FC236}">
                <a16:creationId xmlns:a16="http://schemas.microsoft.com/office/drawing/2014/main" id="{AFBA64FD-0746-F146-8EC9-37269029D838}"/>
              </a:ext>
            </a:extLst>
          </p:cNvPr>
          <p:cNvSpPr>
            <a:spLocks noChangeShapeType="1"/>
          </p:cNvSpPr>
          <p:nvPr/>
        </p:nvSpPr>
        <p:spPr bwMode="auto">
          <a:xfrm>
            <a:off x="4680512" y="1248609"/>
            <a:ext cx="0" cy="22543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5" name="Line 87">
            <a:extLst>
              <a:ext uri="{FF2B5EF4-FFF2-40B4-BE49-F238E27FC236}">
                <a16:creationId xmlns:a16="http://schemas.microsoft.com/office/drawing/2014/main" id="{7E7A7A36-A9A3-9F4A-B6BF-6C4F8A59FF6F}"/>
              </a:ext>
            </a:extLst>
          </p:cNvPr>
          <p:cNvSpPr>
            <a:spLocks noChangeShapeType="1"/>
          </p:cNvSpPr>
          <p:nvPr/>
        </p:nvSpPr>
        <p:spPr bwMode="auto">
          <a:xfrm flipH="1">
            <a:off x="3720795" y="1248607"/>
            <a:ext cx="5310" cy="224494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96" name="Line 86">
            <a:extLst>
              <a:ext uri="{FF2B5EF4-FFF2-40B4-BE49-F238E27FC236}">
                <a16:creationId xmlns:a16="http://schemas.microsoft.com/office/drawing/2014/main" id="{4BAC8F63-DF54-494A-B46C-F667327D6500}"/>
              </a:ext>
            </a:extLst>
          </p:cNvPr>
          <p:cNvSpPr>
            <a:spLocks noChangeShapeType="1"/>
          </p:cNvSpPr>
          <p:nvPr/>
        </p:nvSpPr>
        <p:spPr bwMode="auto">
          <a:xfrm>
            <a:off x="3248610" y="1248608"/>
            <a:ext cx="6639" cy="2239691"/>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00" name="Line 88">
            <a:extLst>
              <a:ext uri="{FF2B5EF4-FFF2-40B4-BE49-F238E27FC236}">
                <a16:creationId xmlns:a16="http://schemas.microsoft.com/office/drawing/2014/main" id="{26FA47AF-30AD-344E-BD4C-AD17EB0792C4}"/>
              </a:ext>
            </a:extLst>
          </p:cNvPr>
          <p:cNvSpPr>
            <a:spLocks noChangeShapeType="1"/>
          </p:cNvSpPr>
          <p:nvPr/>
        </p:nvSpPr>
        <p:spPr bwMode="auto">
          <a:xfrm>
            <a:off x="4202039" y="1248607"/>
            <a:ext cx="5310" cy="2243892"/>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01" name="Line 93">
            <a:extLst>
              <a:ext uri="{FF2B5EF4-FFF2-40B4-BE49-F238E27FC236}">
                <a16:creationId xmlns:a16="http://schemas.microsoft.com/office/drawing/2014/main" id="{ACB93D46-62E5-0440-82EF-9E2A6AE14C8F}"/>
              </a:ext>
            </a:extLst>
          </p:cNvPr>
          <p:cNvSpPr>
            <a:spLocks noChangeShapeType="1"/>
          </p:cNvSpPr>
          <p:nvPr/>
        </p:nvSpPr>
        <p:spPr bwMode="auto">
          <a:xfrm flipH="1">
            <a:off x="6581537" y="771534"/>
            <a:ext cx="6639"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dirty="0">
              <a:solidFill>
                <a:srgbClr val="FFFFFF"/>
              </a:solidFill>
              <a:ea typeface="Microsoft YaHei" panose="020B0503020204020204" pitchFamily="34" charset="-122"/>
            </a:endParaRPr>
          </a:p>
        </p:txBody>
      </p:sp>
      <p:sp>
        <p:nvSpPr>
          <p:cNvPr id="102" name="Line 92">
            <a:extLst>
              <a:ext uri="{FF2B5EF4-FFF2-40B4-BE49-F238E27FC236}">
                <a16:creationId xmlns:a16="http://schemas.microsoft.com/office/drawing/2014/main" id="{F987DB0C-2DED-EC46-B38B-726259A70494}"/>
              </a:ext>
            </a:extLst>
          </p:cNvPr>
          <p:cNvSpPr>
            <a:spLocks noChangeShapeType="1"/>
          </p:cNvSpPr>
          <p:nvPr/>
        </p:nvSpPr>
        <p:spPr bwMode="auto">
          <a:xfrm>
            <a:off x="6116624" y="771534"/>
            <a:ext cx="5310"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03" name="Line 91">
            <a:extLst>
              <a:ext uri="{FF2B5EF4-FFF2-40B4-BE49-F238E27FC236}">
                <a16:creationId xmlns:a16="http://schemas.microsoft.com/office/drawing/2014/main" id="{13A429E3-CD1C-774A-8BAC-6CDFC11B255B}"/>
              </a:ext>
            </a:extLst>
          </p:cNvPr>
          <p:cNvSpPr>
            <a:spLocks noChangeShapeType="1"/>
          </p:cNvSpPr>
          <p:nvPr/>
        </p:nvSpPr>
        <p:spPr bwMode="auto">
          <a:xfrm>
            <a:off x="5633765" y="771533"/>
            <a:ext cx="0"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1454" dirty="0">
              <a:solidFill>
                <a:srgbClr val="FFFFFF"/>
              </a:solidFill>
              <a:ea typeface="Microsoft YaHei" panose="020B0503020204020204" pitchFamily="34" charset="-122"/>
            </a:endParaRPr>
          </a:p>
        </p:txBody>
      </p:sp>
      <p:sp>
        <p:nvSpPr>
          <p:cNvPr id="104" name="Line 90">
            <a:extLst>
              <a:ext uri="{FF2B5EF4-FFF2-40B4-BE49-F238E27FC236}">
                <a16:creationId xmlns:a16="http://schemas.microsoft.com/office/drawing/2014/main" id="{4E6C82C1-E014-D74C-8D51-48C3FDAB092D}"/>
              </a:ext>
            </a:extLst>
          </p:cNvPr>
          <p:cNvSpPr>
            <a:spLocks noChangeShapeType="1"/>
          </p:cNvSpPr>
          <p:nvPr/>
        </p:nvSpPr>
        <p:spPr bwMode="auto">
          <a:xfrm flipH="1">
            <a:off x="5150501" y="771533"/>
            <a:ext cx="6639"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dirty="0">
              <a:solidFill>
                <a:srgbClr val="FFFFFF"/>
              </a:solidFill>
              <a:ea typeface="Microsoft YaHei" panose="020B0503020204020204" pitchFamily="34" charset="-122"/>
            </a:endParaRPr>
          </a:p>
        </p:txBody>
      </p:sp>
      <p:sp>
        <p:nvSpPr>
          <p:cNvPr id="105" name="Line 89">
            <a:extLst>
              <a:ext uri="{FF2B5EF4-FFF2-40B4-BE49-F238E27FC236}">
                <a16:creationId xmlns:a16="http://schemas.microsoft.com/office/drawing/2014/main" id="{3215A965-C75E-B74E-86BA-DD717AC87F75}"/>
              </a:ext>
            </a:extLst>
          </p:cNvPr>
          <p:cNvSpPr>
            <a:spLocks noChangeShapeType="1"/>
          </p:cNvSpPr>
          <p:nvPr/>
        </p:nvSpPr>
        <p:spPr bwMode="auto">
          <a:xfrm>
            <a:off x="4680512" y="771534"/>
            <a:ext cx="0"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06" name="Line 87">
            <a:extLst>
              <a:ext uri="{FF2B5EF4-FFF2-40B4-BE49-F238E27FC236}">
                <a16:creationId xmlns:a16="http://schemas.microsoft.com/office/drawing/2014/main" id="{564453E3-A31C-6F4B-A6F2-1AB9507C3B06}"/>
              </a:ext>
            </a:extLst>
          </p:cNvPr>
          <p:cNvSpPr>
            <a:spLocks noChangeShapeType="1"/>
          </p:cNvSpPr>
          <p:nvPr/>
        </p:nvSpPr>
        <p:spPr bwMode="auto">
          <a:xfrm flipH="1">
            <a:off x="3720795" y="771533"/>
            <a:ext cx="5310"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07" name="Line 86">
            <a:extLst>
              <a:ext uri="{FF2B5EF4-FFF2-40B4-BE49-F238E27FC236}">
                <a16:creationId xmlns:a16="http://schemas.microsoft.com/office/drawing/2014/main" id="{1B3FD710-A1D2-E049-82A6-7C188F61163F}"/>
              </a:ext>
            </a:extLst>
          </p:cNvPr>
          <p:cNvSpPr>
            <a:spLocks noChangeShapeType="1"/>
          </p:cNvSpPr>
          <p:nvPr/>
        </p:nvSpPr>
        <p:spPr bwMode="auto">
          <a:xfrm>
            <a:off x="3248610" y="771533"/>
            <a:ext cx="6639"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10" name="Line 88">
            <a:extLst>
              <a:ext uri="{FF2B5EF4-FFF2-40B4-BE49-F238E27FC236}">
                <a16:creationId xmlns:a16="http://schemas.microsoft.com/office/drawing/2014/main" id="{47E049CB-06F4-7C4F-8ECA-92451EC7AC17}"/>
              </a:ext>
            </a:extLst>
          </p:cNvPr>
          <p:cNvSpPr>
            <a:spLocks noChangeShapeType="1"/>
          </p:cNvSpPr>
          <p:nvPr/>
        </p:nvSpPr>
        <p:spPr bwMode="auto">
          <a:xfrm>
            <a:off x="4202039" y="771533"/>
            <a:ext cx="5310"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srgbClr val="FFFFFF"/>
              </a:solidFill>
              <a:ea typeface="Microsoft YaHei" panose="020B0503020204020204" pitchFamily="34" charset="-122"/>
            </a:endParaRPr>
          </a:p>
        </p:txBody>
      </p:sp>
      <p:sp>
        <p:nvSpPr>
          <p:cNvPr id="146" name="Rectangle 145">
            <a:extLst>
              <a:ext uri="{FF2B5EF4-FFF2-40B4-BE49-F238E27FC236}">
                <a16:creationId xmlns:a16="http://schemas.microsoft.com/office/drawing/2014/main" id="{2F8827B2-9A72-6C43-8B8B-0027FA4B34BC}"/>
              </a:ext>
            </a:extLst>
          </p:cNvPr>
          <p:cNvSpPr>
            <a:spLocks noChangeArrowheads="1"/>
          </p:cNvSpPr>
          <p:nvPr/>
        </p:nvSpPr>
        <p:spPr bwMode="auto">
          <a:xfrm>
            <a:off x="3621850" y="2813708"/>
            <a:ext cx="1494302" cy="208954"/>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873">
              <a:solidFill>
                <a:srgbClr val="000000"/>
              </a:solidFill>
              <a:ea typeface="ＭＳ Ｐゴシック" panose="020B0600070205080204" pitchFamily="34" charset="-128"/>
            </a:endParaRPr>
          </a:p>
        </p:txBody>
      </p:sp>
      <p:sp>
        <p:nvSpPr>
          <p:cNvPr id="147" name="Rectangle 146">
            <a:extLst>
              <a:ext uri="{FF2B5EF4-FFF2-40B4-BE49-F238E27FC236}">
                <a16:creationId xmlns:a16="http://schemas.microsoft.com/office/drawing/2014/main" id="{A4908CDC-E831-8746-ADF7-132095EF756A}"/>
              </a:ext>
            </a:extLst>
          </p:cNvPr>
          <p:cNvSpPr>
            <a:spLocks noChangeArrowheads="1"/>
          </p:cNvSpPr>
          <p:nvPr/>
        </p:nvSpPr>
        <p:spPr bwMode="auto">
          <a:xfrm>
            <a:off x="4463834"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48" name="Rectangle 147">
            <a:extLst>
              <a:ext uri="{FF2B5EF4-FFF2-40B4-BE49-F238E27FC236}">
                <a16:creationId xmlns:a16="http://schemas.microsoft.com/office/drawing/2014/main" id="{0A47FBA3-C026-7D42-9EC4-DB339AAA976D}"/>
              </a:ext>
            </a:extLst>
          </p:cNvPr>
          <p:cNvSpPr>
            <a:spLocks noChangeArrowheads="1"/>
          </p:cNvSpPr>
          <p:nvPr/>
        </p:nvSpPr>
        <p:spPr bwMode="auto">
          <a:xfrm>
            <a:off x="4010289"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49" name="Rectangle 148">
            <a:extLst>
              <a:ext uri="{FF2B5EF4-FFF2-40B4-BE49-F238E27FC236}">
                <a16:creationId xmlns:a16="http://schemas.microsoft.com/office/drawing/2014/main" id="{06493860-A551-E941-B2CC-7C0BE720386B}"/>
              </a:ext>
            </a:extLst>
          </p:cNvPr>
          <p:cNvSpPr>
            <a:spLocks noChangeArrowheads="1"/>
          </p:cNvSpPr>
          <p:nvPr/>
        </p:nvSpPr>
        <p:spPr bwMode="auto">
          <a:xfrm>
            <a:off x="4244563"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50" name="Rectangle 149">
            <a:extLst>
              <a:ext uri="{FF2B5EF4-FFF2-40B4-BE49-F238E27FC236}">
                <a16:creationId xmlns:a16="http://schemas.microsoft.com/office/drawing/2014/main" id="{B6B0C1A2-8E39-C34E-9B0B-EAB5B18A8907}"/>
              </a:ext>
            </a:extLst>
          </p:cNvPr>
          <p:cNvSpPr>
            <a:spLocks noChangeArrowheads="1"/>
          </p:cNvSpPr>
          <p:nvPr/>
        </p:nvSpPr>
        <p:spPr bwMode="auto">
          <a:xfrm>
            <a:off x="4010289"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51" name="Rectangle 150">
            <a:extLst>
              <a:ext uri="{FF2B5EF4-FFF2-40B4-BE49-F238E27FC236}">
                <a16:creationId xmlns:a16="http://schemas.microsoft.com/office/drawing/2014/main" id="{7F23E912-5B60-9D47-A5F5-E5197B4BF30E}"/>
              </a:ext>
            </a:extLst>
          </p:cNvPr>
          <p:cNvSpPr>
            <a:spLocks noChangeArrowheads="1"/>
          </p:cNvSpPr>
          <p:nvPr/>
        </p:nvSpPr>
        <p:spPr bwMode="auto">
          <a:xfrm>
            <a:off x="4244563"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52" name="Rectangle 151">
            <a:extLst>
              <a:ext uri="{FF2B5EF4-FFF2-40B4-BE49-F238E27FC236}">
                <a16:creationId xmlns:a16="http://schemas.microsoft.com/office/drawing/2014/main" id="{108C2040-4D29-4745-87CC-351D5041DFAB}"/>
              </a:ext>
            </a:extLst>
          </p:cNvPr>
          <p:cNvSpPr>
            <a:spLocks noChangeArrowheads="1"/>
          </p:cNvSpPr>
          <p:nvPr/>
        </p:nvSpPr>
        <p:spPr bwMode="auto">
          <a:xfrm>
            <a:off x="4463834"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53" name="Rectangle 152">
            <a:extLst>
              <a:ext uri="{FF2B5EF4-FFF2-40B4-BE49-F238E27FC236}">
                <a16:creationId xmlns:a16="http://schemas.microsoft.com/office/drawing/2014/main" id="{553C41E6-6889-AC4B-8D54-6D40B3E70206}"/>
              </a:ext>
            </a:extLst>
          </p:cNvPr>
          <p:cNvSpPr>
            <a:spLocks noChangeArrowheads="1"/>
          </p:cNvSpPr>
          <p:nvPr/>
        </p:nvSpPr>
        <p:spPr bwMode="auto">
          <a:xfrm>
            <a:off x="4010289"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54" name="Rectangle 153">
            <a:extLst>
              <a:ext uri="{FF2B5EF4-FFF2-40B4-BE49-F238E27FC236}">
                <a16:creationId xmlns:a16="http://schemas.microsoft.com/office/drawing/2014/main" id="{7E7ECBC3-1E9C-8743-995A-75810930634A}"/>
              </a:ext>
            </a:extLst>
          </p:cNvPr>
          <p:cNvSpPr>
            <a:spLocks noChangeArrowheads="1"/>
          </p:cNvSpPr>
          <p:nvPr/>
        </p:nvSpPr>
        <p:spPr bwMode="auto">
          <a:xfrm>
            <a:off x="4244563"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57" name="Rectangle 156">
            <a:extLst>
              <a:ext uri="{FF2B5EF4-FFF2-40B4-BE49-F238E27FC236}">
                <a16:creationId xmlns:a16="http://schemas.microsoft.com/office/drawing/2014/main" id="{B9C1FD89-A30D-1C47-BA45-F511143648CA}"/>
              </a:ext>
            </a:extLst>
          </p:cNvPr>
          <p:cNvSpPr>
            <a:spLocks noChangeArrowheads="1"/>
          </p:cNvSpPr>
          <p:nvPr/>
        </p:nvSpPr>
        <p:spPr bwMode="auto">
          <a:xfrm>
            <a:off x="4872372"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58" name="Rectangle 157">
            <a:extLst>
              <a:ext uri="{FF2B5EF4-FFF2-40B4-BE49-F238E27FC236}">
                <a16:creationId xmlns:a16="http://schemas.microsoft.com/office/drawing/2014/main" id="{CEED0C25-B58B-DC40-A983-19B207115182}"/>
              </a:ext>
            </a:extLst>
          </p:cNvPr>
          <p:cNvSpPr>
            <a:spLocks noChangeArrowheads="1"/>
          </p:cNvSpPr>
          <p:nvPr/>
        </p:nvSpPr>
        <p:spPr bwMode="auto">
          <a:xfrm>
            <a:off x="4010289"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59" name="Rectangle 158">
            <a:extLst>
              <a:ext uri="{FF2B5EF4-FFF2-40B4-BE49-F238E27FC236}">
                <a16:creationId xmlns:a16="http://schemas.microsoft.com/office/drawing/2014/main" id="{622F7CF6-5D20-A444-B9C4-DEF735AEC9A9}"/>
              </a:ext>
            </a:extLst>
          </p:cNvPr>
          <p:cNvSpPr>
            <a:spLocks noChangeArrowheads="1"/>
          </p:cNvSpPr>
          <p:nvPr/>
        </p:nvSpPr>
        <p:spPr bwMode="auto">
          <a:xfrm>
            <a:off x="4244563"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60" name="Rectangle 159">
            <a:extLst>
              <a:ext uri="{FF2B5EF4-FFF2-40B4-BE49-F238E27FC236}">
                <a16:creationId xmlns:a16="http://schemas.microsoft.com/office/drawing/2014/main" id="{F6DC7F4B-6611-7649-8AB4-EB3E529207A7}"/>
              </a:ext>
            </a:extLst>
          </p:cNvPr>
          <p:cNvSpPr>
            <a:spLocks noChangeArrowheads="1"/>
          </p:cNvSpPr>
          <p:nvPr/>
        </p:nvSpPr>
        <p:spPr bwMode="auto">
          <a:xfrm>
            <a:off x="4471913"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61" name="Rectangle 160">
            <a:extLst>
              <a:ext uri="{FF2B5EF4-FFF2-40B4-BE49-F238E27FC236}">
                <a16:creationId xmlns:a16="http://schemas.microsoft.com/office/drawing/2014/main" id="{D1E9C864-A5EE-554E-945E-E2D81843859D}"/>
              </a:ext>
            </a:extLst>
          </p:cNvPr>
          <p:cNvSpPr>
            <a:spLocks noChangeArrowheads="1"/>
          </p:cNvSpPr>
          <p:nvPr/>
        </p:nvSpPr>
        <p:spPr bwMode="auto">
          <a:xfrm>
            <a:off x="4018368"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62" name="Rectangle 161">
            <a:extLst>
              <a:ext uri="{FF2B5EF4-FFF2-40B4-BE49-F238E27FC236}">
                <a16:creationId xmlns:a16="http://schemas.microsoft.com/office/drawing/2014/main" id="{21003691-6725-344E-A509-03514968F994}"/>
              </a:ext>
            </a:extLst>
          </p:cNvPr>
          <p:cNvSpPr>
            <a:spLocks noChangeArrowheads="1"/>
          </p:cNvSpPr>
          <p:nvPr/>
        </p:nvSpPr>
        <p:spPr bwMode="auto">
          <a:xfrm>
            <a:off x="4252641"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64" name="Rectangle 163">
            <a:extLst>
              <a:ext uri="{FF2B5EF4-FFF2-40B4-BE49-F238E27FC236}">
                <a16:creationId xmlns:a16="http://schemas.microsoft.com/office/drawing/2014/main" id="{94296890-B76F-A948-A1CF-5D51BA0A558C}"/>
              </a:ext>
            </a:extLst>
          </p:cNvPr>
          <p:cNvSpPr>
            <a:spLocks noChangeArrowheads="1"/>
          </p:cNvSpPr>
          <p:nvPr/>
        </p:nvSpPr>
        <p:spPr bwMode="auto">
          <a:xfrm>
            <a:off x="4471913"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65" name="Rectangle 164">
            <a:extLst>
              <a:ext uri="{FF2B5EF4-FFF2-40B4-BE49-F238E27FC236}">
                <a16:creationId xmlns:a16="http://schemas.microsoft.com/office/drawing/2014/main" id="{6ECD67EA-A87A-3145-99D6-294003F44305}"/>
              </a:ext>
            </a:extLst>
          </p:cNvPr>
          <p:cNvSpPr>
            <a:spLocks noChangeArrowheads="1"/>
          </p:cNvSpPr>
          <p:nvPr/>
        </p:nvSpPr>
        <p:spPr bwMode="auto">
          <a:xfrm>
            <a:off x="4018368"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66" name="Rectangle 165">
            <a:extLst>
              <a:ext uri="{FF2B5EF4-FFF2-40B4-BE49-F238E27FC236}">
                <a16:creationId xmlns:a16="http://schemas.microsoft.com/office/drawing/2014/main" id="{9854E0FA-BBD1-0643-9BF0-998772CA05F8}"/>
              </a:ext>
            </a:extLst>
          </p:cNvPr>
          <p:cNvSpPr>
            <a:spLocks noChangeArrowheads="1"/>
          </p:cNvSpPr>
          <p:nvPr/>
        </p:nvSpPr>
        <p:spPr bwMode="auto">
          <a:xfrm>
            <a:off x="4252641"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67" name="Rectangle 166">
            <a:extLst>
              <a:ext uri="{FF2B5EF4-FFF2-40B4-BE49-F238E27FC236}">
                <a16:creationId xmlns:a16="http://schemas.microsoft.com/office/drawing/2014/main" id="{D48E4911-A6CB-3A43-9C96-1FC867569FA9}"/>
              </a:ext>
            </a:extLst>
          </p:cNvPr>
          <p:cNvSpPr>
            <a:spLocks noChangeArrowheads="1"/>
          </p:cNvSpPr>
          <p:nvPr/>
        </p:nvSpPr>
        <p:spPr bwMode="auto">
          <a:xfrm>
            <a:off x="4872372" y="2877182"/>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69" name="Rectangle 168">
            <a:extLst>
              <a:ext uri="{FF2B5EF4-FFF2-40B4-BE49-F238E27FC236}">
                <a16:creationId xmlns:a16="http://schemas.microsoft.com/office/drawing/2014/main" id="{E8C1CD90-0D20-DA48-8393-FB2151CE7F1A}"/>
              </a:ext>
            </a:extLst>
          </p:cNvPr>
          <p:cNvSpPr>
            <a:spLocks noChangeArrowheads="1"/>
          </p:cNvSpPr>
          <p:nvPr/>
        </p:nvSpPr>
        <p:spPr bwMode="auto">
          <a:xfrm>
            <a:off x="4471913"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70" name="Rectangle 169">
            <a:extLst>
              <a:ext uri="{FF2B5EF4-FFF2-40B4-BE49-F238E27FC236}">
                <a16:creationId xmlns:a16="http://schemas.microsoft.com/office/drawing/2014/main" id="{AC296F21-BA9F-1D40-98DE-B030BEFAEE85}"/>
              </a:ext>
            </a:extLst>
          </p:cNvPr>
          <p:cNvSpPr>
            <a:spLocks noChangeArrowheads="1"/>
          </p:cNvSpPr>
          <p:nvPr/>
        </p:nvSpPr>
        <p:spPr bwMode="auto">
          <a:xfrm>
            <a:off x="4018368"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171" name="Rectangle 170">
            <a:extLst>
              <a:ext uri="{FF2B5EF4-FFF2-40B4-BE49-F238E27FC236}">
                <a16:creationId xmlns:a16="http://schemas.microsoft.com/office/drawing/2014/main" id="{3A5EE55C-CE16-2541-BFDD-4C4ED987E8C1}"/>
              </a:ext>
            </a:extLst>
          </p:cNvPr>
          <p:cNvSpPr>
            <a:spLocks noChangeArrowheads="1"/>
          </p:cNvSpPr>
          <p:nvPr/>
        </p:nvSpPr>
        <p:spPr bwMode="auto">
          <a:xfrm>
            <a:off x="4252641" y="287718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72" name="Rectangle 171">
            <a:extLst>
              <a:ext uri="{FF2B5EF4-FFF2-40B4-BE49-F238E27FC236}">
                <a16:creationId xmlns:a16="http://schemas.microsoft.com/office/drawing/2014/main" id="{D95771ED-92E5-2C4D-9D1D-936E616FFB8C}"/>
              </a:ext>
            </a:extLst>
          </p:cNvPr>
          <p:cNvSpPr>
            <a:spLocks noChangeArrowheads="1"/>
          </p:cNvSpPr>
          <p:nvPr/>
        </p:nvSpPr>
        <p:spPr bwMode="auto">
          <a:xfrm>
            <a:off x="4666273" y="287718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dirty="0">
                <a:latin typeface="Century Gothic" panose="020B0502020202020204" pitchFamily="34" charset="0"/>
                <a:ea typeface="ＭＳ Ｐゴシック" panose="020B0600070205080204" pitchFamily="34" charset="-128"/>
              </a:rPr>
              <a:t>SP</a:t>
            </a:r>
          </a:p>
        </p:txBody>
      </p:sp>
      <p:sp>
        <p:nvSpPr>
          <p:cNvPr id="173" name="Rectangle 172">
            <a:extLst>
              <a:ext uri="{FF2B5EF4-FFF2-40B4-BE49-F238E27FC236}">
                <a16:creationId xmlns:a16="http://schemas.microsoft.com/office/drawing/2014/main" id="{5A1CF95E-E8F0-7E41-B3D3-85FEF4CAD7B9}"/>
              </a:ext>
            </a:extLst>
          </p:cNvPr>
          <p:cNvSpPr>
            <a:spLocks noChangeArrowheads="1"/>
          </p:cNvSpPr>
          <p:nvPr/>
        </p:nvSpPr>
        <p:spPr bwMode="auto">
          <a:xfrm>
            <a:off x="4872372" y="287718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dirty="0">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75" name="Rectangle 174">
            <a:extLst>
              <a:ext uri="{FF2B5EF4-FFF2-40B4-BE49-F238E27FC236}">
                <a16:creationId xmlns:a16="http://schemas.microsoft.com/office/drawing/2014/main" id="{54B34780-7716-2D4A-B12F-0D56AFB01302}"/>
              </a:ext>
            </a:extLst>
          </p:cNvPr>
          <p:cNvSpPr>
            <a:spLocks noChangeArrowheads="1"/>
          </p:cNvSpPr>
          <p:nvPr/>
        </p:nvSpPr>
        <p:spPr bwMode="auto">
          <a:xfrm>
            <a:off x="4471913" y="287718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176" name="Rectangle 175">
            <a:extLst>
              <a:ext uri="{FF2B5EF4-FFF2-40B4-BE49-F238E27FC236}">
                <a16:creationId xmlns:a16="http://schemas.microsoft.com/office/drawing/2014/main" id="{4BE0C4EB-4523-C042-93A4-A4D7BDC97AD6}"/>
              </a:ext>
            </a:extLst>
          </p:cNvPr>
          <p:cNvSpPr>
            <a:spLocks noChangeArrowheads="1"/>
          </p:cNvSpPr>
          <p:nvPr/>
        </p:nvSpPr>
        <p:spPr bwMode="auto">
          <a:xfrm>
            <a:off x="4018368" y="287718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177" name="Rectangle 176">
            <a:extLst>
              <a:ext uri="{FF2B5EF4-FFF2-40B4-BE49-F238E27FC236}">
                <a16:creationId xmlns:a16="http://schemas.microsoft.com/office/drawing/2014/main" id="{18B633B5-AFCA-AC45-8230-7354F81D395D}"/>
              </a:ext>
            </a:extLst>
          </p:cNvPr>
          <p:cNvSpPr>
            <a:spLocks noChangeArrowheads="1"/>
          </p:cNvSpPr>
          <p:nvPr/>
        </p:nvSpPr>
        <p:spPr bwMode="auto">
          <a:xfrm>
            <a:off x="4252641" y="287718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pic>
        <p:nvPicPr>
          <p:cNvPr id="178" name="Picture 177" descr="PowerVM_pres">
            <a:extLst>
              <a:ext uri="{FF2B5EF4-FFF2-40B4-BE49-F238E27FC236}">
                <a16:creationId xmlns:a16="http://schemas.microsoft.com/office/drawing/2014/main" id="{F334AB15-CCDC-9647-AA68-136342AC14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5973" y="2779663"/>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Line 291">
            <a:extLst>
              <a:ext uri="{FF2B5EF4-FFF2-40B4-BE49-F238E27FC236}">
                <a16:creationId xmlns:a16="http://schemas.microsoft.com/office/drawing/2014/main" id="{83ADBA52-A71B-7943-8893-92799D5361C9}"/>
              </a:ext>
            </a:extLst>
          </p:cNvPr>
          <p:cNvSpPr>
            <a:spLocks noChangeShapeType="1"/>
          </p:cNvSpPr>
          <p:nvPr/>
        </p:nvSpPr>
        <p:spPr bwMode="auto">
          <a:xfrm flipV="1">
            <a:off x="5592511" y="2973425"/>
            <a:ext cx="0" cy="327606"/>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prstClr val="black"/>
              </a:solidFill>
              <a:ea typeface="MS PGothic" panose="020B0600070205080204" pitchFamily="34" charset="-128"/>
            </a:endParaRPr>
          </a:p>
        </p:txBody>
      </p:sp>
      <p:sp>
        <p:nvSpPr>
          <p:cNvPr id="183" name="Rectangle 182">
            <a:extLst>
              <a:ext uri="{FF2B5EF4-FFF2-40B4-BE49-F238E27FC236}">
                <a16:creationId xmlns:a16="http://schemas.microsoft.com/office/drawing/2014/main" id="{7E37BB76-7E6F-9F4E-9B2F-039F5E2A2082}"/>
              </a:ext>
            </a:extLst>
          </p:cNvPr>
          <p:cNvSpPr>
            <a:spLocks noChangeArrowheads="1"/>
          </p:cNvSpPr>
          <p:nvPr/>
        </p:nvSpPr>
        <p:spPr bwMode="auto">
          <a:xfrm>
            <a:off x="5897036" y="388627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675" b="1" dirty="0">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185" name="Text Box 61">
            <a:extLst>
              <a:ext uri="{FF2B5EF4-FFF2-40B4-BE49-F238E27FC236}">
                <a16:creationId xmlns:a16="http://schemas.microsoft.com/office/drawing/2014/main" id="{BB7C674E-689E-084B-9C10-8843FF563683}"/>
              </a:ext>
            </a:extLst>
          </p:cNvPr>
          <p:cNvSpPr txBox="1">
            <a:spLocks noChangeArrowheads="1"/>
          </p:cNvSpPr>
          <p:nvPr/>
        </p:nvSpPr>
        <p:spPr bwMode="auto">
          <a:xfrm>
            <a:off x="6791377" y="3839537"/>
            <a:ext cx="1063362"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spcBef>
                <a:spcPts val="655"/>
              </a:spcBef>
              <a:defRPr/>
            </a:pPr>
            <a:r>
              <a:rPr lang="en-US" altLang="en-US" sz="675" b="1">
                <a:solidFill>
                  <a:srgbClr val="000000"/>
                </a:solidFill>
                <a:latin typeface="Century Gothic" panose="020B0502020202020204" pitchFamily="34" charset="0"/>
                <a:ea typeface="ＭＳ Ｐゴシック" panose="020B0600070205080204" pitchFamily="34" charset="-128"/>
              </a:rPr>
              <a:t>End of standard support</a:t>
            </a:r>
          </a:p>
        </p:txBody>
      </p:sp>
      <p:sp>
        <p:nvSpPr>
          <p:cNvPr id="186" name="Line 301">
            <a:extLst>
              <a:ext uri="{FF2B5EF4-FFF2-40B4-BE49-F238E27FC236}">
                <a16:creationId xmlns:a16="http://schemas.microsoft.com/office/drawing/2014/main" id="{5B369F53-FDFC-4F4A-8F65-DF2008F6CA78}"/>
              </a:ext>
            </a:extLst>
          </p:cNvPr>
          <p:cNvSpPr>
            <a:spLocks noChangeShapeType="1"/>
          </p:cNvSpPr>
          <p:nvPr/>
        </p:nvSpPr>
        <p:spPr bwMode="auto">
          <a:xfrm>
            <a:off x="6806349" y="3829726"/>
            <a:ext cx="0" cy="196355"/>
          </a:xfrm>
          <a:prstGeom prst="line">
            <a:avLst/>
          </a:prstGeom>
          <a:noFill/>
          <a:ln w="1587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675" b="1">
              <a:solidFill>
                <a:srgbClr val="FFFFFF"/>
              </a:solidFill>
              <a:latin typeface="Century Gothic" panose="020B0502020202020204" pitchFamily="34" charset="0"/>
              <a:ea typeface="Microsoft YaHei" panose="020B0503020204020204" pitchFamily="34" charset="-122"/>
            </a:endParaRPr>
          </a:p>
        </p:txBody>
      </p:sp>
      <p:sp>
        <p:nvSpPr>
          <p:cNvPr id="188" name="Line 306">
            <a:extLst>
              <a:ext uri="{FF2B5EF4-FFF2-40B4-BE49-F238E27FC236}">
                <a16:creationId xmlns:a16="http://schemas.microsoft.com/office/drawing/2014/main" id="{E4FD91A3-BDB3-344B-ACD8-26C6CB9925A4}"/>
              </a:ext>
            </a:extLst>
          </p:cNvPr>
          <p:cNvSpPr>
            <a:spLocks noChangeShapeType="1"/>
          </p:cNvSpPr>
          <p:nvPr/>
        </p:nvSpPr>
        <p:spPr bwMode="auto">
          <a:xfrm>
            <a:off x="5088599" y="2820632"/>
            <a:ext cx="0" cy="196355"/>
          </a:xfrm>
          <a:prstGeom prst="line">
            <a:avLst/>
          </a:prstGeom>
          <a:noFill/>
          <a:ln w="25400">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750">
              <a:solidFill>
                <a:srgbClr val="FFFFFF"/>
              </a:solidFill>
              <a:latin typeface="Century Gothic" panose="020B0502020202020204" pitchFamily="34" charset="0"/>
              <a:ea typeface="Microsoft YaHei" panose="020B0503020204020204" pitchFamily="34" charset="-122"/>
            </a:endParaRPr>
          </a:p>
        </p:txBody>
      </p:sp>
      <p:sp>
        <p:nvSpPr>
          <p:cNvPr id="220" name="AutoShape 290" descr="Large checker board">
            <a:extLst>
              <a:ext uri="{FF2B5EF4-FFF2-40B4-BE49-F238E27FC236}">
                <a16:creationId xmlns:a16="http://schemas.microsoft.com/office/drawing/2014/main" id="{86FAE0E2-861E-0A4E-AD10-999E5B4F3B5A}"/>
              </a:ext>
            </a:extLst>
          </p:cNvPr>
          <p:cNvSpPr>
            <a:spLocks noChangeArrowheads="1"/>
          </p:cNvSpPr>
          <p:nvPr/>
        </p:nvSpPr>
        <p:spPr bwMode="auto">
          <a:xfrm>
            <a:off x="5106338" y="2813956"/>
            <a:ext cx="732804" cy="22050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pattFill prst="lgCheck">
            <a:fgClr>
              <a:schemeClr val="accent1"/>
            </a:fgClr>
            <a:bgClr>
              <a:schemeClr val="bg1"/>
            </a:bgClr>
          </a:pattFill>
          <a:ln w="9525">
            <a:solidFill>
              <a:schemeClr val="accent1"/>
            </a:solidFill>
            <a:miter lim="800000"/>
            <a:headEnd/>
            <a:tailEnd/>
          </a:ln>
          <a:effectLst>
            <a:prstShdw prst="shdw17" dist="17961" dir="2700000">
              <a:schemeClr val="accent1">
                <a:gamma/>
                <a:shade val="60000"/>
                <a:invGamma/>
              </a:schemeClr>
            </a:prstShdw>
          </a:effec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a:solidFill>
                <a:prstClr val="black"/>
              </a:solidFill>
              <a:ea typeface="MS PGothic" panose="020B0600070205080204" pitchFamily="34" charset="-128"/>
            </a:endParaRPr>
          </a:p>
        </p:txBody>
      </p:sp>
      <p:sp>
        <p:nvSpPr>
          <p:cNvPr id="259" name="TextBox 303">
            <a:extLst>
              <a:ext uri="{FF2B5EF4-FFF2-40B4-BE49-F238E27FC236}">
                <a16:creationId xmlns:a16="http://schemas.microsoft.com/office/drawing/2014/main" id="{00A0C961-CD3E-824A-BCBA-756F9B18AA96}"/>
              </a:ext>
            </a:extLst>
          </p:cNvPr>
          <p:cNvSpPr txBox="1"/>
          <p:nvPr/>
        </p:nvSpPr>
        <p:spPr>
          <a:xfrm>
            <a:off x="4125327" y="2663811"/>
            <a:ext cx="1036129" cy="230832"/>
          </a:xfrm>
          <a:prstGeom prst="rect">
            <a:avLst/>
          </a:prstGeom>
          <a:noFill/>
        </p:spPr>
        <p:txBody>
          <a:bodyPr wrap="square" rtlCol="0">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r>
              <a:rPr lang="en-US" sz="900" b="1" dirty="0">
                <a:solidFill>
                  <a:srgbClr val="000000"/>
                </a:solidFill>
              </a:rPr>
              <a:t>AIX 6.1 Based</a:t>
            </a:r>
          </a:p>
        </p:txBody>
      </p:sp>
      <p:sp>
        <p:nvSpPr>
          <p:cNvPr id="2" name="Rectangle 1">
            <a:extLst>
              <a:ext uri="{FF2B5EF4-FFF2-40B4-BE49-F238E27FC236}">
                <a16:creationId xmlns:a16="http://schemas.microsoft.com/office/drawing/2014/main" id="{154E3A23-71B3-6E48-8D1F-14EE71F00480}"/>
              </a:ext>
            </a:extLst>
          </p:cNvPr>
          <p:cNvSpPr/>
          <p:nvPr/>
        </p:nvSpPr>
        <p:spPr>
          <a:xfrm>
            <a:off x="583903" y="715506"/>
            <a:ext cx="6751613" cy="1973839"/>
          </a:xfrm>
          <a:prstGeom prst="rect">
            <a:avLst/>
          </a:prstGeom>
          <a:solidFill>
            <a:schemeClr val="bg1">
              <a:alpha val="4118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273" name="Rectangle 272">
            <a:extLst>
              <a:ext uri="{FF2B5EF4-FFF2-40B4-BE49-F238E27FC236}">
                <a16:creationId xmlns:a16="http://schemas.microsoft.com/office/drawing/2014/main" id="{146A6131-5C7A-2146-B52F-A06F962DB5F6}"/>
              </a:ext>
            </a:extLst>
          </p:cNvPr>
          <p:cNvSpPr>
            <a:spLocks noChangeArrowheads="1"/>
          </p:cNvSpPr>
          <p:nvPr/>
        </p:nvSpPr>
        <p:spPr bwMode="auto">
          <a:xfrm>
            <a:off x="5084054" y="1317282"/>
            <a:ext cx="1477262" cy="175354"/>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873">
              <a:solidFill>
                <a:srgbClr val="000000"/>
              </a:solidFill>
              <a:ea typeface="ＭＳ Ｐゴシック" panose="020B0600070205080204" pitchFamily="34" charset="-128"/>
            </a:endParaRPr>
          </a:p>
        </p:txBody>
      </p:sp>
      <p:sp>
        <p:nvSpPr>
          <p:cNvPr id="274" name="Rectangle 273">
            <a:extLst>
              <a:ext uri="{FF2B5EF4-FFF2-40B4-BE49-F238E27FC236}">
                <a16:creationId xmlns:a16="http://schemas.microsoft.com/office/drawing/2014/main" id="{858B9862-E2B9-454D-8075-B366A476C488}"/>
              </a:ext>
            </a:extLst>
          </p:cNvPr>
          <p:cNvSpPr>
            <a:spLocks noChangeArrowheads="1"/>
          </p:cNvSpPr>
          <p:nvPr/>
        </p:nvSpPr>
        <p:spPr bwMode="auto">
          <a:xfrm>
            <a:off x="5926039"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75" name="Rectangle 274">
            <a:extLst>
              <a:ext uri="{FF2B5EF4-FFF2-40B4-BE49-F238E27FC236}">
                <a16:creationId xmlns:a16="http://schemas.microsoft.com/office/drawing/2014/main" id="{CDF28EB7-EC81-EA49-9C16-32CBDEADBCEE}"/>
              </a:ext>
            </a:extLst>
          </p:cNvPr>
          <p:cNvSpPr>
            <a:spLocks noChangeArrowheads="1"/>
          </p:cNvSpPr>
          <p:nvPr/>
        </p:nvSpPr>
        <p:spPr bwMode="auto">
          <a:xfrm>
            <a:off x="5472494"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76" name="Rectangle 275">
            <a:extLst>
              <a:ext uri="{FF2B5EF4-FFF2-40B4-BE49-F238E27FC236}">
                <a16:creationId xmlns:a16="http://schemas.microsoft.com/office/drawing/2014/main" id="{56F683A6-1806-1341-A1CB-EC37264273B8}"/>
              </a:ext>
            </a:extLst>
          </p:cNvPr>
          <p:cNvSpPr>
            <a:spLocks noChangeArrowheads="1"/>
          </p:cNvSpPr>
          <p:nvPr/>
        </p:nvSpPr>
        <p:spPr bwMode="auto">
          <a:xfrm>
            <a:off x="570676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77" name="Rectangle 276">
            <a:extLst>
              <a:ext uri="{FF2B5EF4-FFF2-40B4-BE49-F238E27FC236}">
                <a16:creationId xmlns:a16="http://schemas.microsoft.com/office/drawing/2014/main" id="{E44B56DE-5AFB-7B4B-BFF1-CA5E15D060E5}"/>
              </a:ext>
            </a:extLst>
          </p:cNvPr>
          <p:cNvSpPr>
            <a:spLocks noChangeArrowheads="1"/>
          </p:cNvSpPr>
          <p:nvPr/>
        </p:nvSpPr>
        <p:spPr bwMode="auto">
          <a:xfrm>
            <a:off x="5472494"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78" name="Rectangle 277">
            <a:extLst>
              <a:ext uri="{FF2B5EF4-FFF2-40B4-BE49-F238E27FC236}">
                <a16:creationId xmlns:a16="http://schemas.microsoft.com/office/drawing/2014/main" id="{BB584ABB-381F-E648-99C5-EF7A3DD66B34}"/>
              </a:ext>
            </a:extLst>
          </p:cNvPr>
          <p:cNvSpPr>
            <a:spLocks noChangeArrowheads="1"/>
          </p:cNvSpPr>
          <p:nvPr/>
        </p:nvSpPr>
        <p:spPr bwMode="auto">
          <a:xfrm>
            <a:off x="570676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79" name="Rectangle 278">
            <a:extLst>
              <a:ext uri="{FF2B5EF4-FFF2-40B4-BE49-F238E27FC236}">
                <a16:creationId xmlns:a16="http://schemas.microsoft.com/office/drawing/2014/main" id="{CD208B7A-D261-B243-BA7D-898F259126B4}"/>
              </a:ext>
            </a:extLst>
          </p:cNvPr>
          <p:cNvSpPr>
            <a:spLocks noChangeArrowheads="1"/>
          </p:cNvSpPr>
          <p:nvPr/>
        </p:nvSpPr>
        <p:spPr bwMode="auto">
          <a:xfrm>
            <a:off x="5926039"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0" name="Rectangle 279">
            <a:extLst>
              <a:ext uri="{FF2B5EF4-FFF2-40B4-BE49-F238E27FC236}">
                <a16:creationId xmlns:a16="http://schemas.microsoft.com/office/drawing/2014/main" id="{44D2C915-74DA-ED4F-985B-5A25BD899DFC}"/>
              </a:ext>
            </a:extLst>
          </p:cNvPr>
          <p:cNvSpPr>
            <a:spLocks noChangeArrowheads="1"/>
          </p:cNvSpPr>
          <p:nvPr/>
        </p:nvSpPr>
        <p:spPr bwMode="auto">
          <a:xfrm>
            <a:off x="5472494"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1" name="Rectangle 280">
            <a:extLst>
              <a:ext uri="{FF2B5EF4-FFF2-40B4-BE49-F238E27FC236}">
                <a16:creationId xmlns:a16="http://schemas.microsoft.com/office/drawing/2014/main" id="{7F1C4337-671F-674A-8C00-6F1C052DBA1C}"/>
              </a:ext>
            </a:extLst>
          </p:cNvPr>
          <p:cNvSpPr>
            <a:spLocks noChangeArrowheads="1"/>
          </p:cNvSpPr>
          <p:nvPr/>
        </p:nvSpPr>
        <p:spPr bwMode="auto">
          <a:xfrm>
            <a:off x="570676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82" name="Rectangle 281">
            <a:extLst>
              <a:ext uri="{FF2B5EF4-FFF2-40B4-BE49-F238E27FC236}">
                <a16:creationId xmlns:a16="http://schemas.microsoft.com/office/drawing/2014/main" id="{A8A731FA-9B7B-874A-9E45-8558E3E6D642}"/>
              </a:ext>
            </a:extLst>
          </p:cNvPr>
          <p:cNvSpPr>
            <a:spLocks noChangeArrowheads="1"/>
          </p:cNvSpPr>
          <p:nvPr/>
        </p:nvSpPr>
        <p:spPr bwMode="auto">
          <a:xfrm>
            <a:off x="6100301"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3" name="Rectangle 282">
            <a:extLst>
              <a:ext uri="{FF2B5EF4-FFF2-40B4-BE49-F238E27FC236}">
                <a16:creationId xmlns:a16="http://schemas.microsoft.com/office/drawing/2014/main" id="{521A4D84-7543-9A4B-BEB5-9BD1850EF656}"/>
              </a:ext>
            </a:extLst>
          </p:cNvPr>
          <p:cNvSpPr>
            <a:spLocks noChangeArrowheads="1"/>
          </p:cNvSpPr>
          <p:nvPr/>
        </p:nvSpPr>
        <p:spPr bwMode="auto">
          <a:xfrm>
            <a:off x="6334577"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84" name="Rectangle 283">
            <a:extLst>
              <a:ext uri="{FF2B5EF4-FFF2-40B4-BE49-F238E27FC236}">
                <a16:creationId xmlns:a16="http://schemas.microsoft.com/office/drawing/2014/main" id="{BD677A74-74FF-F046-AF9F-E142993665E7}"/>
              </a:ext>
            </a:extLst>
          </p:cNvPr>
          <p:cNvSpPr>
            <a:spLocks noChangeArrowheads="1"/>
          </p:cNvSpPr>
          <p:nvPr/>
        </p:nvSpPr>
        <p:spPr bwMode="auto">
          <a:xfrm>
            <a:off x="5472494"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5" name="Rectangle 284">
            <a:extLst>
              <a:ext uri="{FF2B5EF4-FFF2-40B4-BE49-F238E27FC236}">
                <a16:creationId xmlns:a16="http://schemas.microsoft.com/office/drawing/2014/main" id="{0BF44EF7-317F-CB4C-9DCC-A5B14AD0A2CF}"/>
              </a:ext>
            </a:extLst>
          </p:cNvPr>
          <p:cNvSpPr>
            <a:spLocks noChangeArrowheads="1"/>
          </p:cNvSpPr>
          <p:nvPr/>
        </p:nvSpPr>
        <p:spPr bwMode="auto">
          <a:xfrm>
            <a:off x="570676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86" name="Rectangle 285">
            <a:extLst>
              <a:ext uri="{FF2B5EF4-FFF2-40B4-BE49-F238E27FC236}">
                <a16:creationId xmlns:a16="http://schemas.microsoft.com/office/drawing/2014/main" id="{B874487E-8197-5E4F-A91A-2FC0F62C38D9}"/>
              </a:ext>
            </a:extLst>
          </p:cNvPr>
          <p:cNvSpPr>
            <a:spLocks noChangeArrowheads="1"/>
          </p:cNvSpPr>
          <p:nvPr/>
        </p:nvSpPr>
        <p:spPr bwMode="auto">
          <a:xfrm>
            <a:off x="593411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7" name="Rectangle 286">
            <a:extLst>
              <a:ext uri="{FF2B5EF4-FFF2-40B4-BE49-F238E27FC236}">
                <a16:creationId xmlns:a16="http://schemas.microsoft.com/office/drawing/2014/main" id="{00A265A3-F38E-394A-8171-5DBEB5C08D90}"/>
              </a:ext>
            </a:extLst>
          </p:cNvPr>
          <p:cNvSpPr>
            <a:spLocks noChangeArrowheads="1"/>
          </p:cNvSpPr>
          <p:nvPr/>
        </p:nvSpPr>
        <p:spPr bwMode="auto">
          <a:xfrm>
            <a:off x="5480573"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88" name="Rectangle 287">
            <a:extLst>
              <a:ext uri="{FF2B5EF4-FFF2-40B4-BE49-F238E27FC236}">
                <a16:creationId xmlns:a16="http://schemas.microsoft.com/office/drawing/2014/main" id="{20CC19EF-B0E5-0640-8877-28D5FCF30FDD}"/>
              </a:ext>
            </a:extLst>
          </p:cNvPr>
          <p:cNvSpPr>
            <a:spLocks noChangeArrowheads="1"/>
          </p:cNvSpPr>
          <p:nvPr/>
        </p:nvSpPr>
        <p:spPr bwMode="auto">
          <a:xfrm>
            <a:off x="5714846"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89" name="Rectangle 288">
            <a:extLst>
              <a:ext uri="{FF2B5EF4-FFF2-40B4-BE49-F238E27FC236}">
                <a16:creationId xmlns:a16="http://schemas.microsoft.com/office/drawing/2014/main" id="{6E1A3EE5-0033-AC44-9891-C8D2FF840992}"/>
              </a:ext>
            </a:extLst>
          </p:cNvPr>
          <p:cNvSpPr>
            <a:spLocks noChangeArrowheads="1"/>
          </p:cNvSpPr>
          <p:nvPr/>
        </p:nvSpPr>
        <p:spPr bwMode="auto">
          <a:xfrm>
            <a:off x="6100301"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0" name="Rectangle 289">
            <a:extLst>
              <a:ext uri="{FF2B5EF4-FFF2-40B4-BE49-F238E27FC236}">
                <a16:creationId xmlns:a16="http://schemas.microsoft.com/office/drawing/2014/main" id="{28222208-740D-8345-A149-3266D60321F8}"/>
              </a:ext>
            </a:extLst>
          </p:cNvPr>
          <p:cNvSpPr>
            <a:spLocks noChangeArrowheads="1"/>
          </p:cNvSpPr>
          <p:nvPr/>
        </p:nvSpPr>
        <p:spPr bwMode="auto">
          <a:xfrm>
            <a:off x="593411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1" name="Rectangle 290">
            <a:extLst>
              <a:ext uri="{FF2B5EF4-FFF2-40B4-BE49-F238E27FC236}">
                <a16:creationId xmlns:a16="http://schemas.microsoft.com/office/drawing/2014/main" id="{DC17485B-EA76-7049-AEF3-A7254C95D05E}"/>
              </a:ext>
            </a:extLst>
          </p:cNvPr>
          <p:cNvSpPr>
            <a:spLocks noChangeArrowheads="1"/>
          </p:cNvSpPr>
          <p:nvPr/>
        </p:nvSpPr>
        <p:spPr bwMode="auto">
          <a:xfrm>
            <a:off x="5480573"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2" name="Rectangle 291">
            <a:extLst>
              <a:ext uri="{FF2B5EF4-FFF2-40B4-BE49-F238E27FC236}">
                <a16:creationId xmlns:a16="http://schemas.microsoft.com/office/drawing/2014/main" id="{718A8B79-5DF4-B940-808E-7A8AE67E62E0}"/>
              </a:ext>
            </a:extLst>
          </p:cNvPr>
          <p:cNvSpPr>
            <a:spLocks noChangeArrowheads="1"/>
          </p:cNvSpPr>
          <p:nvPr/>
        </p:nvSpPr>
        <p:spPr bwMode="auto">
          <a:xfrm>
            <a:off x="5714846"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93" name="Rectangle 292">
            <a:extLst>
              <a:ext uri="{FF2B5EF4-FFF2-40B4-BE49-F238E27FC236}">
                <a16:creationId xmlns:a16="http://schemas.microsoft.com/office/drawing/2014/main" id="{AA55DEAE-2A89-7D4F-B72A-85B394A6544D}"/>
              </a:ext>
            </a:extLst>
          </p:cNvPr>
          <p:cNvSpPr>
            <a:spLocks noChangeArrowheads="1"/>
          </p:cNvSpPr>
          <p:nvPr/>
        </p:nvSpPr>
        <p:spPr bwMode="auto">
          <a:xfrm>
            <a:off x="6334577"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94" name="Rectangle 293">
            <a:extLst>
              <a:ext uri="{FF2B5EF4-FFF2-40B4-BE49-F238E27FC236}">
                <a16:creationId xmlns:a16="http://schemas.microsoft.com/office/drawing/2014/main" id="{AB55DC9F-7870-DA4D-89BD-FDD863221166}"/>
              </a:ext>
            </a:extLst>
          </p:cNvPr>
          <p:cNvSpPr>
            <a:spLocks noChangeArrowheads="1"/>
          </p:cNvSpPr>
          <p:nvPr/>
        </p:nvSpPr>
        <p:spPr bwMode="auto">
          <a:xfrm>
            <a:off x="6100301"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5" name="Rectangle 294">
            <a:extLst>
              <a:ext uri="{FF2B5EF4-FFF2-40B4-BE49-F238E27FC236}">
                <a16:creationId xmlns:a16="http://schemas.microsoft.com/office/drawing/2014/main" id="{80E132A5-193A-A248-B315-750C6684E243}"/>
              </a:ext>
            </a:extLst>
          </p:cNvPr>
          <p:cNvSpPr>
            <a:spLocks noChangeArrowheads="1"/>
          </p:cNvSpPr>
          <p:nvPr/>
        </p:nvSpPr>
        <p:spPr bwMode="auto">
          <a:xfrm>
            <a:off x="5934118"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6" name="Rectangle 295">
            <a:extLst>
              <a:ext uri="{FF2B5EF4-FFF2-40B4-BE49-F238E27FC236}">
                <a16:creationId xmlns:a16="http://schemas.microsoft.com/office/drawing/2014/main" id="{A0B48C48-678F-274B-9E7E-067EEEB41DAE}"/>
              </a:ext>
            </a:extLst>
          </p:cNvPr>
          <p:cNvSpPr>
            <a:spLocks noChangeArrowheads="1"/>
          </p:cNvSpPr>
          <p:nvPr/>
        </p:nvSpPr>
        <p:spPr bwMode="auto">
          <a:xfrm>
            <a:off x="5480573"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97" name="Rectangle 296">
            <a:extLst>
              <a:ext uri="{FF2B5EF4-FFF2-40B4-BE49-F238E27FC236}">
                <a16:creationId xmlns:a16="http://schemas.microsoft.com/office/drawing/2014/main" id="{4B09FBFA-D925-BB49-951A-014BE9BA0AEF}"/>
              </a:ext>
            </a:extLst>
          </p:cNvPr>
          <p:cNvSpPr>
            <a:spLocks noChangeArrowheads="1"/>
          </p:cNvSpPr>
          <p:nvPr/>
        </p:nvSpPr>
        <p:spPr bwMode="auto">
          <a:xfrm>
            <a:off x="5714846" y="1380755"/>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42" name="Rectangle 341">
            <a:extLst>
              <a:ext uri="{FF2B5EF4-FFF2-40B4-BE49-F238E27FC236}">
                <a16:creationId xmlns:a16="http://schemas.microsoft.com/office/drawing/2014/main" id="{CBFC2056-9C3D-A14D-86CB-FD40947981FD}"/>
              </a:ext>
            </a:extLst>
          </p:cNvPr>
          <p:cNvSpPr>
            <a:spLocks noChangeArrowheads="1"/>
          </p:cNvSpPr>
          <p:nvPr/>
        </p:nvSpPr>
        <p:spPr bwMode="auto">
          <a:xfrm>
            <a:off x="6334577" y="1380755"/>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43" name="Rectangle 342">
            <a:extLst>
              <a:ext uri="{FF2B5EF4-FFF2-40B4-BE49-F238E27FC236}">
                <a16:creationId xmlns:a16="http://schemas.microsoft.com/office/drawing/2014/main" id="{DD3061BE-2591-B742-9C72-01249D38986D}"/>
              </a:ext>
            </a:extLst>
          </p:cNvPr>
          <p:cNvSpPr>
            <a:spLocks noChangeArrowheads="1"/>
          </p:cNvSpPr>
          <p:nvPr/>
        </p:nvSpPr>
        <p:spPr bwMode="auto">
          <a:xfrm>
            <a:off x="6100301" y="1380755"/>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44" name="Rectangle 343">
            <a:extLst>
              <a:ext uri="{FF2B5EF4-FFF2-40B4-BE49-F238E27FC236}">
                <a16:creationId xmlns:a16="http://schemas.microsoft.com/office/drawing/2014/main" id="{FA3B11EE-C88D-9249-BDD7-9660B0EB2213}"/>
              </a:ext>
            </a:extLst>
          </p:cNvPr>
          <p:cNvSpPr>
            <a:spLocks noChangeArrowheads="1"/>
          </p:cNvSpPr>
          <p:nvPr/>
        </p:nvSpPr>
        <p:spPr bwMode="auto">
          <a:xfrm>
            <a:off x="5934118" y="1380755"/>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45" name="Rectangle 344">
            <a:extLst>
              <a:ext uri="{FF2B5EF4-FFF2-40B4-BE49-F238E27FC236}">
                <a16:creationId xmlns:a16="http://schemas.microsoft.com/office/drawing/2014/main" id="{39F64C36-6F6D-B149-AE9F-6D4D70BFB037}"/>
              </a:ext>
            </a:extLst>
          </p:cNvPr>
          <p:cNvSpPr>
            <a:spLocks noChangeArrowheads="1"/>
          </p:cNvSpPr>
          <p:nvPr/>
        </p:nvSpPr>
        <p:spPr bwMode="auto">
          <a:xfrm>
            <a:off x="5480573" y="1380755"/>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46" name="Rectangle 345">
            <a:extLst>
              <a:ext uri="{FF2B5EF4-FFF2-40B4-BE49-F238E27FC236}">
                <a16:creationId xmlns:a16="http://schemas.microsoft.com/office/drawing/2014/main" id="{5D6E73DC-948F-D444-AF2C-C62EF4F0F96E}"/>
              </a:ext>
            </a:extLst>
          </p:cNvPr>
          <p:cNvSpPr>
            <a:spLocks noChangeArrowheads="1"/>
          </p:cNvSpPr>
          <p:nvPr/>
        </p:nvSpPr>
        <p:spPr bwMode="auto">
          <a:xfrm>
            <a:off x="5714846" y="1380755"/>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pic>
        <p:nvPicPr>
          <p:cNvPr id="347" name="Picture 346" descr="PowerVM_pres">
            <a:extLst>
              <a:ext uri="{FF2B5EF4-FFF2-40B4-BE49-F238E27FC236}">
                <a16:creationId xmlns:a16="http://schemas.microsoft.com/office/drawing/2014/main" id="{28C8F7B7-FEB2-024D-9B4D-EF2DDE2083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8177" y="1283237"/>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 name="Line 306">
            <a:extLst>
              <a:ext uri="{FF2B5EF4-FFF2-40B4-BE49-F238E27FC236}">
                <a16:creationId xmlns:a16="http://schemas.microsoft.com/office/drawing/2014/main" id="{196A6244-0DE5-4A4C-B48F-53F69F74911A}"/>
              </a:ext>
            </a:extLst>
          </p:cNvPr>
          <p:cNvSpPr>
            <a:spLocks noChangeShapeType="1"/>
          </p:cNvSpPr>
          <p:nvPr/>
        </p:nvSpPr>
        <p:spPr bwMode="auto">
          <a:xfrm>
            <a:off x="6547424" y="1324206"/>
            <a:ext cx="0" cy="196355"/>
          </a:xfrm>
          <a:prstGeom prst="line">
            <a:avLst/>
          </a:prstGeom>
          <a:noFill/>
          <a:ln w="1587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750">
              <a:solidFill>
                <a:srgbClr val="FFFFFF"/>
              </a:solidFill>
              <a:latin typeface="Century Gothic" panose="020B0502020202020204" pitchFamily="34" charset="0"/>
              <a:ea typeface="Microsoft YaHei" panose="020B0503020204020204" pitchFamily="34" charset="-122"/>
            </a:endParaRPr>
          </a:p>
        </p:txBody>
      </p:sp>
      <p:sp>
        <p:nvSpPr>
          <p:cNvPr id="349" name="TextBox 2">
            <a:extLst>
              <a:ext uri="{FF2B5EF4-FFF2-40B4-BE49-F238E27FC236}">
                <a16:creationId xmlns:a16="http://schemas.microsoft.com/office/drawing/2014/main" id="{1738FB27-B75E-5949-B999-63EACE4C762E}"/>
              </a:ext>
            </a:extLst>
          </p:cNvPr>
          <p:cNvSpPr txBox="1"/>
          <p:nvPr/>
        </p:nvSpPr>
        <p:spPr>
          <a:xfrm>
            <a:off x="5477955" y="1150028"/>
            <a:ext cx="1036129" cy="230832"/>
          </a:xfrm>
          <a:prstGeom prst="rect">
            <a:avLst/>
          </a:prstGeom>
          <a:noFill/>
        </p:spPr>
        <p:txBody>
          <a:bodyPr wrap="square" rtlCol="0">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r>
              <a:rPr lang="en-US" sz="900" b="1" dirty="0">
                <a:solidFill>
                  <a:srgbClr val="000000"/>
                </a:solidFill>
              </a:rPr>
              <a:t>AIX 7.2 Based</a:t>
            </a:r>
          </a:p>
        </p:txBody>
      </p:sp>
      <p:sp>
        <p:nvSpPr>
          <p:cNvPr id="264" name="Oval 263">
            <a:extLst>
              <a:ext uri="{FF2B5EF4-FFF2-40B4-BE49-F238E27FC236}">
                <a16:creationId xmlns:a16="http://schemas.microsoft.com/office/drawing/2014/main" id="{56C816C2-9154-A441-B1D5-9B4156AA88CE}"/>
              </a:ext>
            </a:extLst>
          </p:cNvPr>
          <p:cNvSpPr/>
          <p:nvPr/>
        </p:nvSpPr>
        <p:spPr>
          <a:xfrm rot="2463597">
            <a:off x="2582819" y="1117290"/>
            <a:ext cx="310704" cy="1188482"/>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13" dirty="0">
                <a:solidFill>
                  <a:schemeClr val="tx1"/>
                </a:solidFill>
              </a:rPr>
              <a:t>7.2 based</a:t>
            </a:r>
          </a:p>
        </p:txBody>
      </p:sp>
      <p:sp>
        <p:nvSpPr>
          <p:cNvPr id="265" name="Rectangle 264">
            <a:extLst>
              <a:ext uri="{FF2B5EF4-FFF2-40B4-BE49-F238E27FC236}">
                <a16:creationId xmlns:a16="http://schemas.microsoft.com/office/drawing/2014/main" id="{B4220C7F-D952-5143-9B16-D9EE0C2B7CAB}"/>
              </a:ext>
            </a:extLst>
          </p:cNvPr>
          <p:cNvSpPr>
            <a:spLocks noChangeArrowheads="1"/>
          </p:cNvSpPr>
          <p:nvPr/>
        </p:nvSpPr>
        <p:spPr bwMode="auto">
          <a:xfrm>
            <a:off x="5548708" y="827782"/>
            <a:ext cx="1477262" cy="175354"/>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873">
              <a:solidFill>
                <a:srgbClr val="000000"/>
              </a:solidFill>
              <a:ea typeface="ＭＳ Ｐゴシック" panose="020B0600070205080204" pitchFamily="34" charset="-128"/>
            </a:endParaRPr>
          </a:p>
        </p:txBody>
      </p:sp>
      <p:sp>
        <p:nvSpPr>
          <p:cNvPr id="266" name="Rectangle 265">
            <a:extLst>
              <a:ext uri="{FF2B5EF4-FFF2-40B4-BE49-F238E27FC236}">
                <a16:creationId xmlns:a16="http://schemas.microsoft.com/office/drawing/2014/main" id="{32D3E470-C9FA-B44B-B43A-F007DAD6EB63}"/>
              </a:ext>
            </a:extLst>
          </p:cNvPr>
          <p:cNvSpPr>
            <a:spLocks noChangeArrowheads="1"/>
          </p:cNvSpPr>
          <p:nvPr/>
        </p:nvSpPr>
        <p:spPr bwMode="auto">
          <a:xfrm>
            <a:off x="6390693"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67" name="Rectangle 266">
            <a:extLst>
              <a:ext uri="{FF2B5EF4-FFF2-40B4-BE49-F238E27FC236}">
                <a16:creationId xmlns:a16="http://schemas.microsoft.com/office/drawing/2014/main" id="{49C512F6-3617-0744-BC69-6749C3B6D5DC}"/>
              </a:ext>
            </a:extLst>
          </p:cNvPr>
          <p:cNvSpPr>
            <a:spLocks noChangeArrowheads="1"/>
          </p:cNvSpPr>
          <p:nvPr/>
        </p:nvSpPr>
        <p:spPr bwMode="auto">
          <a:xfrm>
            <a:off x="5937148"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68" name="Rectangle 267">
            <a:extLst>
              <a:ext uri="{FF2B5EF4-FFF2-40B4-BE49-F238E27FC236}">
                <a16:creationId xmlns:a16="http://schemas.microsoft.com/office/drawing/2014/main" id="{61510C3F-4740-6842-9224-FCE5553368D6}"/>
              </a:ext>
            </a:extLst>
          </p:cNvPr>
          <p:cNvSpPr>
            <a:spLocks noChangeArrowheads="1"/>
          </p:cNvSpPr>
          <p:nvPr/>
        </p:nvSpPr>
        <p:spPr bwMode="auto">
          <a:xfrm>
            <a:off x="617142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69" name="Rectangle 268">
            <a:extLst>
              <a:ext uri="{FF2B5EF4-FFF2-40B4-BE49-F238E27FC236}">
                <a16:creationId xmlns:a16="http://schemas.microsoft.com/office/drawing/2014/main" id="{BF6BBCAF-55F3-FE40-A68B-0829C1AB4C60}"/>
              </a:ext>
            </a:extLst>
          </p:cNvPr>
          <p:cNvSpPr>
            <a:spLocks noChangeArrowheads="1"/>
          </p:cNvSpPr>
          <p:nvPr/>
        </p:nvSpPr>
        <p:spPr bwMode="auto">
          <a:xfrm>
            <a:off x="5937148"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70" name="Rectangle 269">
            <a:extLst>
              <a:ext uri="{FF2B5EF4-FFF2-40B4-BE49-F238E27FC236}">
                <a16:creationId xmlns:a16="http://schemas.microsoft.com/office/drawing/2014/main" id="{45C67206-DF55-E944-A88A-9AAFC76DBFD7}"/>
              </a:ext>
            </a:extLst>
          </p:cNvPr>
          <p:cNvSpPr>
            <a:spLocks noChangeArrowheads="1"/>
          </p:cNvSpPr>
          <p:nvPr/>
        </p:nvSpPr>
        <p:spPr bwMode="auto">
          <a:xfrm>
            <a:off x="617142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71" name="Rectangle 270">
            <a:extLst>
              <a:ext uri="{FF2B5EF4-FFF2-40B4-BE49-F238E27FC236}">
                <a16:creationId xmlns:a16="http://schemas.microsoft.com/office/drawing/2014/main" id="{3EE22801-F166-B54E-AD55-02B6F81A08CD}"/>
              </a:ext>
            </a:extLst>
          </p:cNvPr>
          <p:cNvSpPr>
            <a:spLocks noChangeArrowheads="1"/>
          </p:cNvSpPr>
          <p:nvPr/>
        </p:nvSpPr>
        <p:spPr bwMode="auto">
          <a:xfrm>
            <a:off x="6390693"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72" name="Rectangle 271">
            <a:extLst>
              <a:ext uri="{FF2B5EF4-FFF2-40B4-BE49-F238E27FC236}">
                <a16:creationId xmlns:a16="http://schemas.microsoft.com/office/drawing/2014/main" id="{AAE5B2C0-BADE-CB4D-9914-8D42DEADCC32}"/>
              </a:ext>
            </a:extLst>
          </p:cNvPr>
          <p:cNvSpPr>
            <a:spLocks noChangeArrowheads="1"/>
          </p:cNvSpPr>
          <p:nvPr/>
        </p:nvSpPr>
        <p:spPr bwMode="auto">
          <a:xfrm>
            <a:off x="5937148"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02" name="Rectangle 301">
            <a:extLst>
              <a:ext uri="{FF2B5EF4-FFF2-40B4-BE49-F238E27FC236}">
                <a16:creationId xmlns:a16="http://schemas.microsoft.com/office/drawing/2014/main" id="{24FD9FB7-A766-5F41-B681-999F7F170A36}"/>
              </a:ext>
            </a:extLst>
          </p:cNvPr>
          <p:cNvSpPr>
            <a:spLocks noChangeArrowheads="1"/>
          </p:cNvSpPr>
          <p:nvPr/>
        </p:nvSpPr>
        <p:spPr bwMode="auto">
          <a:xfrm>
            <a:off x="617142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51" name="Rectangle 350">
            <a:extLst>
              <a:ext uri="{FF2B5EF4-FFF2-40B4-BE49-F238E27FC236}">
                <a16:creationId xmlns:a16="http://schemas.microsoft.com/office/drawing/2014/main" id="{5C158A52-695D-E248-9D5B-9819B9B456C9}"/>
              </a:ext>
            </a:extLst>
          </p:cNvPr>
          <p:cNvSpPr>
            <a:spLocks noChangeArrowheads="1"/>
          </p:cNvSpPr>
          <p:nvPr/>
        </p:nvSpPr>
        <p:spPr bwMode="auto">
          <a:xfrm>
            <a:off x="6564955"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52" name="Rectangle 351">
            <a:extLst>
              <a:ext uri="{FF2B5EF4-FFF2-40B4-BE49-F238E27FC236}">
                <a16:creationId xmlns:a16="http://schemas.microsoft.com/office/drawing/2014/main" id="{2529F733-6957-AE43-9B75-3CCB4E6C39D6}"/>
              </a:ext>
            </a:extLst>
          </p:cNvPr>
          <p:cNvSpPr>
            <a:spLocks noChangeArrowheads="1"/>
          </p:cNvSpPr>
          <p:nvPr/>
        </p:nvSpPr>
        <p:spPr bwMode="auto">
          <a:xfrm>
            <a:off x="6799231"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53" name="Rectangle 352">
            <a:extLst>
              <a:ext uri="{FF2B5EF4-FFF2-40B4-BE49-F238E27FC236}">
                <a16:creationId xmlns:a16="http://schemas.microsoft.com/office/drawing/2014/main" id="{41104607-C172-E244-9311-ABCECEA76E8A}"/>
              </a:ext>
            </a:extLst>
          </p:cNvPr>
          <p:cNvSpPr>
            <a:spLocks noChangeArrowheads="1"/>
          </p:cNvSpPr>
          <p:nvPr/>
        </p:nvSpPr>
        <p:spPr bwMode="auto">
          <a:xfrm>
            <a:off x="5937148"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54" name="Rectangle 353">
            <a:extLst>
              <a:ext uri="{FF2B5EF4-FFF2-40B4-BE49-F238E27FC236}">
                <a16:creationId xmlns:a16="http://schemas.microsoft.com/office/drawing/2014/main" id="{244F00A7-2E79-8349-956C-E569D6F3EBE9}"/>
              </a:ext>
            </a:extLst>
          </p:cNvPr>
          <p:cNvSpPr>
            <a:spLocks noChangeArrowheads="1"/>
          </p:cNvSpPr>
          <p:nvPr/>
        </p:nvSpPr>
        <p:spPr bwMode="auto">
          <a:xfrm>
            <a:off x="617142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55" name="Rectangle 354">
            <a:extLst>
              <a:ext uri="{FF2B5EF4-FFF2-40B4-BE49-F238E27FC236}">
                <a16:creationId xmlns:a16="http://schemas.microsoft.com/office/drawing/2014/main" id="{D2803DCE-9DA5-5B44-BFD5-57FED6B41BBF}"/>
              </a:ext>
            </a:extLst>
          </p:cNvPr>
          <p:cNvSpPr>
            <a:spLocks noChangeArrowheads="1"/>
          </p:cNvSpPr>
          <p:nvPr/>
        </p:nvSpPr>
        <p:spPr bwMode="auto">
          <a:xfrm>
            <a:off x="639877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56" name="Rectangle 355">
            <a:extLst>
              <a:ext uri="{FF2B5EF4-FFF2-40B4-BE49-F238E27FC236}">
                <a16:creationId xmlns:a16="http://schemas.microsoft.com/office/drawing/2014/main" id="{7C28D0F6-5117-3148-8556-3C966F4C7D2A}"/>
              </a:ext>
            </a:extLst>
          </p:cNvPr>
          <p:cNvSpPr>
            <a:spLocks noChangeArrowheads="1"/>
          </p:cNvSpPr>
          <p:nvPr/>
        </p:nvSpPr>
        <p:spPr bwMode="auto">
          <a:xfrm>
            <a:off x="5945227"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57" name="Rectangle 356">
            <a:extLst>
              <a:ext uri="{FF2B5EF4-FFF2-40B4-BE49-F238E27FC236}">
                <a16:creationId xmlns:a16="http://schemas.microsoft.com/office/drawing/2014/main" id="{63F35CD0-4425-C441-ADBC-BEAD5471ECA3}"/>
              </a:ext>
            </a:extLst>
          </p:cNvPr>
          <p:cNvSpPr>
            <a:spLocks noChangeArrowheads="1"/>
          </p:cNvSpPr>
          <p:nvPr/>
        </p:nvSpPr>
        <p:spPr bwMode="auto">
          <a:xfrm>
            <a:off x="6179500"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58" name="Rectangle 357">
            <a:extLst>
              <a:ext uri="{FF2B5EF4-FFF2-40B4-BE49-F238E27FC236}">
                <a16:creationId xmlns:a16="http://schemas.microsoft.com/office/drawing/2014/main" id="{C96EE619-CE6A-A847-B501-7CA76561F689}"/>
              </a:ext>
            </a:extLst>
          </p:cNvPr>
          <p:cNvSpPr>
            <a:spLocks noChangeArrowheads="1"/>
          </p:cNvSpPr>
          <p:nvPr/>
        </p:nvSpPr>
        <p:spPr bwMode="auto">
          <a:xfrm>
            <a:off x="6564955"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59" name="Rectangle 358">
            <a:extLst>
              <a:ext uri="{FF2B5EF4-FFF2-40B4-BE49-F238E27FC236}">
                <a16:creationId xmlns:a16="http://schemas.microsoft.com/office/drawing/2014/main" id="{00D8153F-2075-8543-91B6-EA2087BD4AFF}"/>
              </a:ext>
            </a:extLst>
          </p:cNvPr>
          <p:cNvSpPr>
            <a:spLocks noChangeArrowheads="1"/>
          </p:cNvSpPr>
          <p:nvPr/>
        </p:nvSpPr>
        <p:spPr bwMode="auto">
          <a:xfrm>
            <a:off x="639877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60" name="Rectangle 359">
            <a:extLst>
              <a:ext uri="{FF2B5EF4-FFF2-40B4-BE49-F238E27FC236}">
                <a16:creationId xmlns:a16="http://schemas.microsoft.com/office/drawing/2014/main" id="{0EBF8ECD-E346-6343-9AA1-C938DCA2D64A}"/>
              </a:ext>
            </a:extLst>
          </p:cNvPr>
          <p:cNvSpPr>
            <a:spLocks noChangeArrowheads="1"/>
          </p:cNvSpPr>
          <p:nvPr/>
        </p:nvSpPr>
        <p:spPr bwMode="auto">
          <a:xfrm>
            <a:off x="5945227"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61" name="Rectangle 360">
            <a:extLst>
              <a:ext uri="{FF2B5EF4-FFF2-40B4-BE49-F238E27FC236}">
                <a16:creationId xmlns:a16="http://schemas.microsoft.com/office/drawing/2014/main" id="{699C9F83-21C0-B148-B2A0-1DA743EDA22C}"/>
              </a:ext>
            </a:extLst>
          </p:cNvPr>
          <p:cNvSpPr>
            <a:spLocks noChangeArrowheads="1"/>
          </p:cNvSpPr>
          <p:nvPr/>
        </p:nvSpPr>
        <p:spPr bwMode="auto">
          <a:xfrm>
            <a:off x="6179500"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62" name="Rectangle 361">
            <a:extLst>
              <a:ext uri="{FF2B5EF4-FFF2-40B4-BE49-F238E27FC236}">
                <a16:creationId xmlns:a16="http://schemas.microsoft.com/office/drawing/2014/main" id="{217518EC-9F29-9C47-8FAC-0D7B49C9AECF}"/>
              </a:ext>
            </a:extLst>
          </p:cNvPr>
          <p:cNvSpPr>
            <a:spLocks noChangeArrowheads="1"/>
          </p:cNvSpPr>
          <p:nvPr/>
        </p:nvSpPr>
        <p:spPr bwMode="auto">
          <a:xfrm>
            <a:off x="6799231"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63" name="Rectangle 362">
            <a:extLst>
              <a:ext uri="{FF2B5EF4-FFF2-40B4-BE49-F238E27FC236}">
                <a16:creationId xmlns:a16="http://schemas.microsoft.com/office/drawing/2014/main" id="{9E5A5BB1-4BDB-024E-896A-7661A7DD52D4}"/>
              </a:ext>
            </a:extLst>
          </p:cNvPr>
          <p:cNvSpPr>
            <a:spLocks noChangeArrowheads="1"/>
          </p:cNvSpPr>
          <p:nvPr/>
        </p:nvSpPr>
        <p:spPr bwMode="auto">
          <a:xfrm>
            <a:off x="6564955"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64" name="Rectangle 363">
            <a:extLst>
              <a:ext uri="{FF2B5EF4-FFF2-40B4-BE49-F238E27FC236}">
                <a16:creationId xmlns:a16="http://schemas.microsoft.com/office/drawing/2014/main" id="{5DA9FDDF-CC00-DD45-A988-29F0480E3269}"/>
              </a:ext>
            </a:extLst>
          </p:cNvPr>
          <p:cNvSpPr>
            <a:spLocks noChangeArrowheads="1"/>
          </p:cNvSpPr>
          <p:nvPr/>
        </p:nvSpPr>
        <p:spPr bwMode="auto">
          <a:xfrm>
            <a:off x="6398772"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65" name="Rectangle 364">
            <a:extLst>
              <a:ext uri="{FF2B5EF4-FFF2-40B4-BE49-F238E27FC236}">
                <a16:creationId xmlns:a16="http://schemas.microsoft.com/office/drawing/2014/main" id="{F1191FF4-5682-B148-B24E-ADCA0D8CE075}"/>
              </a:ext>
            </a:extLst>
          </p:cNvPr>
          <p:cNvSpPr>
            <a:spLocks noChangeArrowheads="1"/>
          </p:cNvSpPr>
          <p:nvPr/>
        </p:nvSpPr>
        <p:spPr bwMode="auto">
          <a:xfrm>
            <a:off x="5945227"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66" name="Rectangle 365">
            <a:extLst>
              <a:ext uri="{FF2B5EF4-FFF2-40B4-BE49-F238E27FC236}">
                <a16:creationId xmlns:a16="http://schemas.microsoft.com/office/drawing/2014/main" id="{B725418B-1D54-2549-BDB2-444F70DEE26A}"/>
              </a:ext>
            </a:extLst>
          </p:cNvPr>
          <p:cNvSpPr>
            <a:spLocks noChangeArrowheads="1"/>
          </p:cNvSpPr>
          <p:nvPr/>
        </p:nvSpPr>
        <p:spPr bwMode="auto">
          <a:xfrm>
            <a:off x="6179500" y="89125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67" name="Rectangle 366">
            <a:extLst>
              <a:ext uri="{FF2B5EF4-FFF2-40B4-BE49-F238E27FC236}">
                <a16:creationId xmlns:a16="http://schemas.microsoft.com/office/drawing/2014/main" id="{D17D0F4F-D970-C642-9E4D-049790BC4FF7}"/>
              </a:ext>
            </a:extLst>
          </p:cNvPr>
          <p:cNvSpPr>
            <a:spLocks noChangeArrowheads="1"/>
          </p:cNvSpPr>
          <p:nvPr/>
        </p:nvSpPr>
        <p:spPr bwMode="auto">
          <a:xfrm>
            <a:off x="6799231" y="89125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68" name="Rectangle 367">
            <a:extLst>
              <a:ext uri="{FF2B5EF4-FFF2-40B4-BE49-F238E27FC236}">
                <a16:creationId xmlns:a16="http://schemas.microsoft.com/office/drawing/2014/main" id="{8E0980ED-8C07-164F-A100-753D349CB85D}"/>
              </a:ext>
            </a:extLst>
          </p:cNvPr>
          <p:cNvSpPr>
            <a:spLocks noChangeArrowheads="1"/>
          </p:cNvSpPr>
          <p:nvPr/>
        </p:nvSpPr>
        <p:spPr bwMode="auto">
          <a:xfrm>
            <a:off x="6564955" y="89125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69" name="Rectangle 368">
            <a:extLst>
              <a:ext uri="{FF2B5EF4-FFF2-40B4-BE49-F238E27FC236}">
                <a16:creationId xmlns:a16="http://schemas.microsoft.com/office/drawing/2014/main" id="{EA1B3C8E-5022-AE4C-A01B-F26FC4938752}"/>
              </a:ext>
            </a:extLst>
          </p:cNvPr>
          <p:cNvSpPr>
            <a:spLocks noChangeArrowheads="1"/>
          </p:cNvSpPr>
          <p:nvPr/>
        </p:nvSpPr>
        <p:spPr bwMode="auto">
          <a:xfrm>
            <a:off x="6398772" y="89125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70" name="Rectangle 369">
            <a:extLst>
              <a:ext uri="{FF2B5EF4-FFF2-40B4-BE49-F238E27FC236}">
                <a16:creationId xmlns:a16="http://schemas.microsoft.com/office/drawing/2014/main" id="{775B0A41-AE01-3B43-B3CB-C3615340D486}"/>
              </a:ext>
            </a:extLst>
          </p:cNvPr>
          <p:cNvSpPr>
            <a:spLocks noChangeArrowheads="1"/>
          </p:cNvSpPr>
          <p:nvPr/>
        </p:nvSpPr>
        <p:spPr bwMode="auto">
          <a:xfrm>
            <a:off x="5945227" y="89125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71" name="Rectangle 370">
            <a:extLst>
              <a:ext uri="{FF2B5EF4-FFF2-40B4-BE49-F238E27FC236}">
                <a16:creationId xmlns:a16="http://schemas.microsoft.com/office/drawing/2014/main" id="{21F6527D-194F-CD41-A404-85ABF7813F74}"/>
              </a:ext>
            </a:extLst>
          </p:cNvPr>
          <p:cNvSpPr>
            <a:spLocks noChangeArrowheads="1"/>
          </p:cNvSpPr>
          <p:nvPr/>
        </p:nvSpPr>
        <p:spPr bwMode="auto">
          <a:xfrm>
            <a:off x="6179500" y="89125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pic>
        <p:nvPicPr>
          <p:cNvPr id="372" name="Picture 371" descr="PowerVM_pres">
            <a:extLst>
              <a:ext uri="{FF2B5EF4-FFF2-40B4-BE49-F238E27FC236}">
                <a16:creationId xmlns:a16="http://schemas.microsoft.com/office/drawing/2014/main" id="{5D9AC65B-5A18-8543-99BA-472912814D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2832" y="793738"/>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3" name="Line 306">
            <a:extLst>
              <a:ext uri="{FF2B5EF4-FFF2-40B4-BE49-F238E27FC236}">
                <a16:creationId xmlns:a16="http://schemas.microsoft.com/office/drawing/2014/main" id="{095D9145-E2B3-3546-BD10-87997E932F73}"/>
              </a:ext>
            </a:extLst>
          </p:cNvPr>
          <p:cNvSpPr>
            <a:spLocks noChangeShapeType="1"/>
          </p:cNvSpPr>
          <p:nvPr/>
        </p:nvSpPr>
        <p:spPr bwMode="auto">
          <a:xfrm>
            <a:off x="7012078" y="834706"/>
            <a:ext cx="0" cy="196355"/>
          </a:xfrm>
          <a:prstGeom prst="line">
            <a:avLst/>
          </a:prstGeom>
          <a:noFill/>
          <a:ln w="1587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750">
              <a:solidFill>
                <a:srgbClr val="FFFFFF"/>
              </a:solidFill>
              <a:latin typeface="Century Gothic" panose="020B0502020202020204" pitchFamily="34" charset="0"/>
              <a:ea typeface="Microsoft YaHei" panose="020B0503020204020204" pitchFamily="34" charset="-122"/>
            </a:endParaRPr>
          </a:p>
        </p:txBody>
      </p:sp>
      <p:sp>
        <p:nvSpPr>
          <p:cNvPr id="374" name="TextBox 2">
            <a:extLst>
              <a:ext uri="{FF2B5EF4-FFF2-40B4-BE49-F238E27FC236}">
                <a16:creationId xmlns:a16="http://schemas.microsoft.com/office/drawing/2014/main" id="{1EC78DDD-1873-B74C-853F-B1674E8DE073}"/>
              </a:ext>
            </a:extLst>
          </p:cNvPr>
          <p:cNvSpPr txBox="1"/>
          <p:nvPr/>
        </p:nvSpPr>
        <p:spPr>
          <a:xfrm>
            <a:off x="5942609" y="675437"/>
            <a:ext cx="1036129" cy="230832"/>
          </a:xfrm>
          <a:prstGeom prst="rect">
            <a:avLst/>
          </a:prstGeom>
          <a:noFill/>
        </p:spPr>
        <p:txBody>
          <a:bodyPr wrap="square" rtlCol="0">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r>
              <a:rPr lang="en-US" sz="900" b="1" dirty="0">
                <a:solidFill>
                  <a:srgbClr val="000000"/>
                </a:solidFill>
              </a:rPr>
              <a:t>AIX 7.2 Based</a:t>
            </a:r>
          </a:p>
        </p:txBody>
      </p:sp>
      <p:sp>
        <p:nvSpPr>
          <p:cNvPr id="181" name="Text Box 286">
            <a:extLst>
              <a:ext uri="{FF2B5EF4-FFF2-40B4-BE49-F238E27FC236}">
                <a16:creationId xmlns:a16="http://schemas.microsoft.com/office/drawing/2014/main" id="{64941153-088D-2341-B4A5-12B140378E11}"/>
              </a:ext>
            </a:extLst>
          </p:cNvPr>
          <p:cNvSpPr txBox="1">
            <a:spLocks noChangeArrowheads="1"/>
          </p:cNvSpPr>
          <p:nvPr/>
        </p:nvSpPr>
        <p:spPr bwMode="auto">
          <a:xfrm>
            <a:off x="5245629" y="3134705"/>
            <a:ext cx="980785" cy="276999"/>
          </a:xfrm>
          <a:prstGeom prst="rect">
            <a:avLst/>
          </a:prstGeom>
          <a:solidFill>
            <a:schemeClr val="bg1"/>
          </a:solidFill>
          <a:ln w="19050" algn="ctr">
            <a:solidFill>
              <a:schemeClr val="bg2">
                <a:lumMod val="40000"/>
                <a:lumOff val="6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80000"/>
              </a:lnSpc>
              <a:spcBef>
                <a:spcPct val="50000"/>
              </a:spcBef>
              <a:defRPr/>
            </a:pPr>
            <a:r>
              <a:rPr lang="en-US" altLang="en-US" sz="750" dirty="0">
                <a:solidFill>
                  <a:srgbClr val="000000"/>
                </a:solidFill>
                <a:latin typeface="Century Gothic" panose="020B0502020202020204" pitchFamily="34" charset="0"/>
                <a:ea typeface="ＭＳ Ｐゴシック" panose="020B0600070205080204" pitchFamily="34" charset="-128"/>
              </a:rPr>
              <a:t>Extended support</a:t>
            </a:r>
          </a:p>
        </p:txBody>
      </p:sp>
      <p:sp>
        <p:nvSpPr>
          <p:cNvPr id="5" name="Title 4">
            <a:extLst>
              <a:ext uri="{FF2B5EF4-FFF2-40B4-BE49-F238E27FC236}">
                <a16:creationId xmlns:a16="http://schemas.microsoft.com/office/drawing/2014/main" id="{14FFC0A7-E196-104C-A2B5-3805FE0524BF}"/>
              </a:ext>
            </a:extLst>
          </p:cNvPr>
          <p:cNvSpPr>
            <a:spLocks noGrp="1"/>
          </p:cNvSpPr>
          <p:nvPr>
            <p:ph type="title"/>
          </p:nvPr>
        </p:nvSpPr>
        <p:spPr>
          <a:xfrm>
            <a:off x="188772" y="144701"/>
            <a:ext cx="8116179" cy="345600"/>
          </a:xfrm>
        </p:spPr>
        <p:txBody>
          <a:bodyPr>
            <a:noAutofit/>
          </a:bodyPr>
          <a:lstStyle/>
          <a:p>
            <a:r>
              <a:rPr lang="en-US" altLang="en-US" dirty="0"/>
              <a:t>Power10 support for </a:t>
            </a:r>
            <a:r>
              <a:rPr lang="en-US" altLang="en-US" dirty="0" err="1"/>
              <a:t>PowerVM</a:t>
            </a:r>
            <a:r>
              <a:rPr lang="en-US" altLang="en-US" dirty="0"/>
              <a:t> VIOS releases</a:t>
            </a:r>
            <a:endParaRPr lang="en-US" dirty="0"/>
          </a:p>
        </p:txBody>
      </p:sp>
      <p:cxnSp>
        <p:nvCxnSpPr>
          <p:cNvPr id="377" name="Straight Arrow Connector 376">
            <a:extLst>
              <a:ext uri="{FF2B5EF4-FFF2-40B4-BE49-F238E27FC236}">
                <a16:creationId xmlns:a16="http://schemas.microsoft.com/office/drawing/2014/main" id="{B04DF074-516F-444E-A636-E37ED6955767}"/>
              </a:ext>
            </a:extLst>
          </p:cNvPr>
          <p:cNvCxnSpPr/>
          <p:nvPr/>
        </p:nvCxnSpPr>
        <p:spPr>
          <a:xfrm flipV="1">
            <a:off x="5077270" y="3063642"/>
            <a:ext cx="0" cy="4114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6" name="Text Box 286">
            <a:extLst>
              <a:ext uri="{FF2B5EF4-FFF2-40B4-BE49-F238E27FC236}">
                <a16:creationId xmlns:a16="http://schemas.microsoft.com/office/drawing/2014/main" id="{8025479F-826E-C14F-9B4A-8E650A633007}"/>
              </a:ext>
            </a:extLst>
          </p:cNvPr>
          <p:cNvSpPr txBox="1">
            <a:spLocks noChangeArrowheads="1"/>
          </p:cNvSpPr>
          <p:nvPr/>
        </p:nvSpPr>
        <p:spPr bwMode="auto">
          <a:xfrm>
            <a:off x="4766599" y="3437743"/>
            <a:ext cx="873284" cy="390620"/>
          </a:xfrm>
          <a:prstGeom prst="rect">
            <a:avLst/>
          </a:prstGeom>
          <a:solidFill>
            <a:schemeClr val="bg1"/>
          </a:solidFill>
          <a:ln w="1905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80000"/>
              </a:lnSpc>
              <a:spcBef>
                <a:spcPct val="50000"/>
              </a:spcBef>
              <a:defRPr/>
            </a:pPr>
            <a:r>
              <a:rPr lang="en-US" altLang="en-US" sz="750" dirty="0">
                <a:solidFill>
                  <a:srgbClr val="FF0000"/>
                </a:solidFill>
                <a:latin typeface="Century Gothic" panose="020B0502020202020204" pitchFamily="34" charset="0"/>
                <a:ea typeface="ＭＳ Ｐゴシック" panose="020B0600070205080204" pitchFamily="34" charset="-128"/>
              </a:rPr>
              <a:t>End of Support: </a:t>
            </a:r>
          </a:p>
          <a:p>
            <a:pPr defTabSz="332345">
              <a:lnSpc>
                <a:spcPct val="40000"/>
              </a:lnSpc>
              <a:spcBef>
                <a:spcPct val="50000"/>
              </a:spcBef>
              <a:defRPr/>
            </a:pPr>
            <a:r>
              <a:rPr lang="en-US" altLang="en-US" sz="750" dirty="0">
                <a:solidFill>
                  <a:srgbClr val="FF0000"/>
                </a:solidFill>
                <a:latin typeface="Century Gothic" panose="020B0502020202020204" pitchFamily="34" charset="0"/>
                <a:ea typeface="ＭＳ Ｐゴシック" panose="020B0600070205080204" pitchFamily="34" charset="-128"/>
              </a:rPr>
              <a:t>Sept 30 2020 </a:t>
            </a:r>
          </a:p>
        </p:txBody>
      </p:sp>
      <p:sp>
        <p:nvSpPr>
          <p:cNvPr id="378" name="Oval 377">
            <a:extLst>
              <a:ext uri="{FF2B5EF4-FFF2-40B4-BE49-F238E27FC236}">
                <a16:creationId xmlns:a16="http://schemas.microsoft.com/office/drawing/2014/main" id="{3671C5B0-133F-D94A-93D1-53ABAA0EA100}"/>
              </a:ext>
            </a:extLst>
          </p:cNvPr>
          <p:cNvSpPr/>
          <p:nvPr/>
        </p:nvSpPr>
        <p:spPr>
          <a:xfrm rot="2695267">
            <a:off x="3309803" y="2616746"/>
            <a:ext cx="310704" cy="535104"/>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13" dirty="0" err="1">
                <a:solidFill>
                  <a:schemeClr val="tx1"/>
                </a:solidFill>
              </a:rPr>
              <a:t>EoS</a:t>
            </a:r>
            <a:endParaRPr lang="en-US" sz="1013" dirty="0">
              <a:solidFill>
                <a:schemeClr val="tx1"/>
              </a:solidFill>
            </a:endParaRPr>
          </a:p>
        </p:txBody>
      </p:sp>
      <p:sp>
        <p:nvSpPr>
          <p:cNvPr id="22" name="Rounded Rectangle 21">
            <a:extLst>
              <a:ext uri="{FF2B5EF4-FFF2-40B4-BE49-F238E27FC236}">
                <a16:creationId xmlns:a16="http://schemas.microsoft.com/office/drawing/2014/main" id="{114F9BF4-7092-E341-B1F0-DB799B103B9C}"/>
              </a:ext>
            </a:extLst>
          </p:cNvPr>
          <p:cNvSpPr/>
          <p:nvPr/>
        </p:nvSpPr>
        <p:spPr bwMode="auto">
          <a:xfrm>
            <a:off x="245516" y="768965"/>
            <a:ext cx="1334430" cy="1345970"/>
          </a:xfrm>
          <a:prstGeom prst="roundRect">
            <a:avLst>
              <a:gd name="adj" fmla="val 8367"/>
            </a:avLst>
          </a:prstGeom>
          <a:solidFill>
            <a:schemeClr val="accent5">
              <a:lumMod val="20000"/>
              <a:lumOff val="80000"/>
              <a:alpha val="90000"/>
            </a:schemeClr>
          </a:solidFill>
          <a:ln w="28575" cap="flat" cmpd="sng" algn="ctr">
            <a:solidFill>
              <a:schemeClr val="tx1"/>
            </a:solidFill>
            <a:prstDash val="dash"/>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bodyPr>
          <a:lstStyle/>
          <a:p>
            <a:pPr algn="ctr" defTabSz="460772" fontAlgn="base">
              <a:spcBef>
                <a:spcPct val="0"/>
              </a:spcBef>
              <a:spcAft>
                <a:spcPct val="0"/>
              </a:spcAft>
            </a:pPr>
            <a:endParaRPr lang="en-US" sz="900">
              <a:latin typeface="Arial" panose="020B0604020202020204" pitchFamily="34" charset="0"/>
            </a:endParaRPr>
          </a:p>
        </p:txBody>
      </p:sp>
      <p:sp>
        <p:nvSpPr>
          <p:cNvPr id="24" name="TextBox 23">
            <a:extLst>
              <a:ext uri="{FF2B5EF4-FFF2-40B4-BE49-F238E27FC236}">
                <a16:creationId xmlns:a16="http://schemas.microsoft.com/office/drawing/2014/main" id="{F9178196-531E-5342-8F27-7CDC41C29D1E}"/>
              </a:ext>
            </a:extLst>
          </p:cNvPr>
          <p:cNvSpPr txBox="1"/>
          <p:nvPr/>
        </p:nvSpPr>
        <p:spPr>
          <a:xfrm rot="16200000">
            <a:off x="10" y="1292094"/>
            <a:ext cx="816249" cy="276999"/>
          </a:xfrm>
          <a:prstGeom prst="rect">
            <a:avLst/>
          </a:prstGeom>
          <a:noFill/>
          <a:ln w="28575">
            <a:solidFill>
              <a:schemeClr val="tx1"/>
            </a:solidFill>
          </a:ln>
        </p:spPr>
        <p:txBody>
          <a:bodyPr wrap="none" rtlCol="0">
            <a:spAutoFit/>
          </a:bodyPr>
          <a:lstStyle/>
          <a:p>
            <a:r>
              <a:rPr lang="en-US" sz="1200" b="1" dirty="0">
                <a:solidFill>
                  <a:srgbClr val="0070C0"/>
                </a:solidFill>
              </a:rPr>
              <a:t>Power10</a:t>
            </a:r>
          </a:p>
        </p:txBody>
      </p:sp>
      <p:sp>
        <p:nvSpPr>
          <p:cNvPr id="299" name="Text Box 16">
            <a:extLst>
              <a:ext uri="{FF2B5EF4-FFF2-40B4-BE49-F238E27FC236}">
                <a16:creationId xmlns:a16="http://schemas.microsoft.com/office/drawing/2014/main" id="{9C39037B-CC87-5440-B048-65953D1800EB}"/>
              </a:ext>
            </a:extLst>
          </p:cNvPr>
          <p:cNvSpPr txBox="1">
            <a:spLocks noChangeArrowheads="1"/>
          </p:cNvSpPr>
          <p:nvPr/>
        </p:nvSpPr>
        <p:spPr bwMode="auto">
          <a:xfrm>
            <a:off x="1976753" y="4974762"/>
            <a:ext cx="4871511" cy="14866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1600">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65427" tIns="38994" rIns="65427" bIns="34022"/>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MS PGothic" charset="0"/>
                <a:cs typeface="MS PGothic" charset="0"/>
              </a:defRPr>
            </a:lvl9pPr>
          </a:lstStyle>
          <a:p>
            <a:pPr defTabSz="332345" eaLnBrk="1" hangingPunct="1">
              <a:lnSpc>
                <a:spcPct val="90000"/>
              </a:lnSpc>
              <a:buSzPct val="100000"/>
              <a:defRPr/>
            </a:pPr>
            <a:r>
              <a:rPr lang="en-US" sz="600" dirty="0">
                <a:solidFill>
                  <a:schemeClr val="tx1">
                    <a:lumMod val="75000"/>
                  </a:schemeClr>
                </a:solidFill>
                <a:latin typeface="Calibri" charset="0"/>
                <a:ea typeface="Calibri" charset="0"/>
                <a:cs typeface="Calibri" charset="0"/>
              </a:rPr>
              <a:t>All statements regarding IBM's future direction and intent are subject to change or withdrawal without notice, and represent goals and objectives only</a:t>
            </a:r>
          </a:p>
        </p:txBody>
      </p:sp>
      <p:sp>
        <p:nvSpPr>
          <p:cNvPr id="224" name="Rectangle 223">
            <a:extLst>
              <a:ext uri="{FF2B5EF4-FFF2-40B4-BE49-F238E27FC236}">
                <a16:creationId xmlns:a16="http://schemas.microsoft.com/office/drawing/2014/main" id="{9379C6AE-440C-454F-809D-23F75D424134}"/>
              </a:ext>
            </a:extLst>
          </p:cNvPr>
          <p:cNvSpPr>
            <a:spLocks noChangeArrowheads="1"/>
          </p:cNvSpPr>
          <p:nvPr/>
        </p:nvSpPr>
        <p:spPr bwMode="auto">
          <a:xfrm>
            <a:off x="4123308" y="2319037"/>
            <a:ext cx="1477262" cy="175354"/>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873">
              <a:solidFill>
                <a:srgbClr val="000000"/>
              </a:solidFill>
              <a:ea typeface="ＭＳ Ｐゴシック" panose="020B0600070205080204" pitchFamily="34" charset="-128"/>
            </a:endParaRPr>
          </a:p>
        </p:txBody>
      </p:sp>
      <p:sp>
        <p:nvSpPr>
          <p:cNvPr id="225" name="Rectangle 224">
            <a:extLst>
              <a:ext uri="{FF2B5EF4-FFF2-40B4-BE49-F238E27FC236}">
                <a16:creationId xmlns:a16="http://schemas.microsoft.com/office/drawing/2014/main" id="{4B269EFC-6BEE-D44F-87AA-CB27816ABD36}"/>
              </a:ext>
            </a:extLst>
          </p:cNvPr>
          <p:cNvSpPr>
            <a:spLocks noChangeArrowheads="1"/>
          </p:cNvSpPr>
          <p:nvPr/>
        </p:nvSpPr>
        <p:spPr bwMode="auto">
          <a:xfrm>
            <a:off x="496529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26" name="Rectangle 225">
            <a:extLst>
              <a:ext uri="{FF2B5EF4-FFF2-40B4-BE49-F238E27FC236}">
                <a16:creationId xmlns:a16="http://schemas.microsoft.com/office/drawing/2014/main" id="{C64CA070-44F8-BD40-A078-C7CFE5FB6D4C}"/>
              </a:ext>
            </a:extLst>
          </p:cNvPr>
          <p:cNvSpPr>
            <a:spLocks noChangeArrowheads="1"/>
          </p:cNvSpPr>
          <p:nvPr/>
        </p:nvSpPr>
        <p:spPr bwMode="auto">
          <a:xfrm>
            <a:off x="4511748"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27" name="Rectangle 226">
            <a:extLst>
              <a:ext uri="{FF2B5EF4-FFF2-40B4-BE49-F238E27FC236}">
                <a16:creationId xmlns:a16="http://schemas.microsoft.com/office/drawing/2014/main" id="{048D18FC-216C-814F-98E5-633B0B9585EA}"/>
              </a:ext>
            </a:extLst>
          </p:cNvPr>
          <p:cNvSpPr>
            <a:spLocks noChangeArrowheads="1"/>
          </p:cNvSpPr>
          <p:nvPr/>
        </p:nvSpPr>
        <p:spPr bwMode="auto">
          <a:xfrm>
            <a:off x="474602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28" name="Rectangle 227">
            <a:extLst>
              <a:ext uri="{FF2B5EF4-FFF2-40B4-BE49-F238E27FC236}">
                <a16:creationId xmlns:a16="http://schemas.microsoft.com/office/drawing/2014/main" id="{9AD20370-D9AC-5D44-9302-4A17C697DB6C}"/>
              </a:ext>
            </a:extLst>
          </p:cNvPr>
          <p:cNvSpPr>
            <a:spLocks noChangeArrowheads="1"/>
          </p:cNvSpPr>
          <p:nvPr/>
        </p:nvSpPr>
        <p:spPr bwMode="auto">
          <a:xfrm>
            <a:off x="4511748"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29" name="Rectangle 228">
            <a:extLst>
              <a:ext uri="{FF2B5EF4-FFF2-40B4-BE49-F238E27FC236}">
                <a16:creationId xmlns:a16="http://schemas.microsoft.com/office/drawing/2014/main" id="{07C4844A-F954-5F49-ACFB-6F0B6929A117}"/>
              </a:ext>
            </a:extLst>
          </p:cNvPr>
          <p:cNvSpPr>
            <a:spLocks noChangeArrowheads="1"/>
          </p:cNvSpPr>
          <p:nvPr/>
        </p:nvSpPr>
        <p:spPr bwMode="auto">
          <a:xfrm>
            <a:off x="474602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30" name="Rectangle 229">
            <a:extLst>
              <a:ext uri="{FF2B5EF4-FFF2-40B4-BE49-F238E27FC236}">
                <a16:creationId xmlns:a16="http://schemas.microsoft.com/office/drawing/2014/main" id="{12498B6D-F474-AF47-8521-CA7C36EA8C06}"/>
              </a:ext>
            </a:extLst>
          </p:cNvPr>
          <p:cNvSpPr>
            <a:spLocks noChangeArrowheads="1"/>
          </p:cNvSpPr>
          <p:nvPr/>
        </p:nvSpPr>
        <p:spPr bwMode="auto">
          <a:xfrm>
            <a:off x="496529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31" name="Rectangle 230">
            <a:extLst>
              <a:ext uri="{FF2B5EF4-FFF2-40B4-BE49-F238E27FC236}">
                <a16:creationId xmlns:a16="http://schemas.microsoft.com/office/drawing/2014/main" id="{36F56AEE-A5C5-8A4D-85EC-25FE1D351775}"/>
              </a:ext>
            </a:extLst>
          </p:cNvPr>
          <p:cNvSpPr>
            <a:spLocks noChangeArrowheads="1"/>
          </p:cNvSpPr>
          <p:nvPr/>
        </p:nvSpPr>
        <p:spPr bwMode="auto">
          <a:xfrm>
            <a:off x="4511748"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32" name="Rectangle 231">
            <a:extLst>
              <a:ext uri="{FF2B5EF4-FFF2-40B4-BE49-F238E27FC236}">
                <a16:creationId xmlns:a16="http://schemas.microsoft.com/office/drawing/2014/main" id="{7C5DA644-82EB-8C4F-BDC5-3E7AB9B1FA9C}"/>
              </a:ext>
            </a:extLst>
          </p:cNvPr>
          <p:cNvSpPr>
            <a:spLocks noChangeArrowheads="1"/>
          </p:cNvSpPr>
          <p:nvPr/>
        </p:nvSpPr>
        <p:spPr bwMode="auto">
          <a:xfrm>
            <a:off x="474602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34" name="Rectangle 233">
            <a:extLst>
              <a:ext uri="{FF2B5EF4-FFF2-40B4-BE49-F238E27FC236}">
                <a16:creationId xmlns:a16="http://schemas.microsoft.com/office/drawing/2014/main" id="{ED482E16-3E79-2A44-9CCB-96326454FD51}"/>
              </a:ext>
            </a:extLst>
          </p:cNvPr>
          <p:cNvSpPr>
            <a:spLocks noChangeArrowheads="1"/>
          </p:cNvSpPr>
          <p:nvPr/>
        </p:nvSpPr>
        <p:spPr bwMode="auto">
          <a:xfrm>
            <a:off x="5139555"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35" name="Rectangle 234">
            <a:extLst>
              <a:ext uri="{FF2B5EF4-FFF2-40B4-BE49-F238E27FC236}">
                <a16:creationId xmlns:a16="http://schemas.microsoft.com/office/drawing/2014/main" id="{346403C3-0044-AA4A-A803-D18C7928C990}"/>
              </a:ext>
            </a:extLst>
          </p:cNvPr>
          <p:cNvSpPr>
            <a:spLocks noChangeArrowheads="1"/>
          </p:cNvSpPr>
          <p:nvPr/>
        </p:nvSpPr>
        <p:spPr bwMode="auto">
          <a:xfrm>
            <a:off x="5373831"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36" name="Rectangle 235">
            <a:extLst>
              <a:ext uri="{FF2B5EF4-FFF2-40B4-BE49-F238E27FC236}">
                <a16:creationId xmlns:a16="http://schemas.microsoft.com/office/drawing/2014/main" id="{D08907E8-4471-0F48-B8B1-FEBA13CD9825}"/>
              </a:ext>
            </a:extLst>
          </p:cNvPr>
          <p:cNvSpPr>
            <a:spLocks noChangeArrowheads="1"/>
          </p:cNvSpPr>
          <p:nvPr/>
        </p:nvSpPr>
        <p:spPr bwMode="auto">
          <a:xfrm>
            <a:off x="4511748"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37" name="Rectangle 236">
            <a:extLst>
              <a:ext uri="{FF2B5EF4-FFF2-40B4-BE49-F238E27FC236}">
                <a16:creationId xmlns:a16="http://schemas.microsoft.com/office/drawing/2014/main" id="{9404E091-267E-E542-B291-D661913B8BDD}"/>
              </a:ext>
            </a:extLst>
          </p:cNvPr>
          <p:cNvSpPr>
            <a:spLocks noChangeArrowheads="1"/>
          </p:cNvSpPr>
          <p:nvPr/>
        </p:nvSpPr>
        <p:spPr bwMode="auto">
          <a:xfrm>
            <a:off x="4746022"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38" name="Rectangle 237">
            <a:extLst>
              <a:ext uri="{FF2B5EF4-FFF2-40B4-BE49-F238E27FC236}">
                <a16:creationId xmlns:a16="http://schemas.microsoft.com/office/drawing/2014/main" id="{CAC1E539-461A-044D-AB06-BCF5738DE6F8}"/>
              </a:ext>
            </a:extLst>
          </p:cNvPr>
          <p:cNvSpPr>
            <a:spLocks noChangeArrowheads="1"/>
          </p:cNvSpPr>
          <p:nvPr/>
        </p:nvSpPr>
        <p:spPr bwMode="auto">
          <a:xfrm>
            <a:off x="4973371"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39" name="Rectangle 238">
            <a:extLst>
              <a:ext uri="{FF2B5EF4-FFF2-40B4-BE49-F238E27FC236}">
                <a16:creationId xmlns:a16="http://schemas.microsoft.com/office/drawing/2014/main" id="{01849E62-663C-AC4D-BADF-4C83E29C2C4B}"/>
              </a:ext>
            </a:extLst>
          </p:cNvPr>
          <p:cNvSpPr>
            <a:spLocks noChangeArrowheads="1"/>
          </p:cNvSpPr>
          <p:nvPr/>
        </p:nvSpPr>
        <p:spPr bwMode="auto">
          <a:xfrm>
            <a:off x="4519827"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0" name="Rectangle 239">
            <a:extLst>
              <a:ext uri="{FF2B5EF4-FFF2-40B4-BE49-F238E27FC236}">
                <a16:creationId xmlns:a16="http://schemas.microsoft.com/office/drawing/2014/main" id="{4CF2FBF5-5F98-EA41-99D1-73F942DC3ACB}"/>
              </a:ext>
            </a:extLst>
          </p:cNvPr>
          <p:cNvSpPr>
            <a:spLocks noChangeArrowheads="1"/>
          </p:cNvSpPr>
          <p:nvPr/>
        </p:nvSpPr>
        <p:spPr bwMode="auto">
          <a:xfrm>
            <a:off x="4754100"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41" name="Rectangle 240">
            <a:extLst>
              <a:ext uri="{FF2B5EF4-FFF2-40B4-BE49-F238E27FC236}">
                <a16:creationId xmlns:a16="http://schemas.microsoft.com/office/drawing/2014/main" id="{DCFE290A-7F45-FF4D-9179-9A5DA40D30B4}"/>
              </a:ext>
            </a:extLst>
          </p:cNvPr>
          <p:cNvSpPr>
            <a:spLocks noChangeArrowheads="1"/>
          </p:cNvSpPr>
          <p:nvPr/>
        </p:nvSpPr>
        <p:spPr bwMode="auto">
          <a:xfrm>
            <a:off x="5139555"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2" name="Rectangle 241">
            <a:extLst>
              <a:ext uri="{FF2B5EF4-FFF2-40B4-BE49-F238E27FC236}">
                <a16:creationId xmlns:a16="http://schemas.microsoft.com/office/drawing/2014/main" id="{73373300-82A0-284D-ABC9-13B60FAC2DEE}"/>
              </a:ext>
            </a:extLst>
          </p:cNvPr>
          <p:cNvSpPr>
            <a:spLocks noChangeArrowheads="1"/>
          </p:cNvSpPr>
          <p:nvPr/>
        </p:nvSpPr>
        <p:spPr bwMode="auto">
          <a:xfrm>
            <a:off x="4973371"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3" name="Rectangle 242">
            <a:extLst>
              <a:ext uri="{FF2B5EF4-FFF2-40B4-BE49-F238E27FC236}">
                <a16:creationId xmlns:a16="http://schemas.microsoft.com/office/drawing/2014/main" id="{9920703B-5233-8E49-A19F-2F9F26AED86D}"/>
              </a:ext>
            </a:extLst>
          </p:cNvPr>
          <p:cNvSpPr>
            <a:spLocks noChangeArrowheads="1"/>
          </p:cNvSpPr>
          <p:nvPr/>
        </p:nvSpPr>
        <p:spPr bwMode="auto">
          <a:xfrm>
            <a:off x="4519827"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4" name="Rectangle 243">
            <a:extLst>
              <a:ext uri="{FF2B5EF4-FFF2-40B4-BE49-F238E27FC236}">
                <a16:creationId xmlns:a16="http://schemas.microsoft.com/office/drawing/2014/main" id="{0968BD93-9F5B-D940-BEF4-41C6A0F155E6}"/>
              </a:ext>
            </a:extLst>
          </p:cNvPr>
          <p:cNvSpPr>
            <a:spLocks noChangeArrowheads="1"/>
          </p:cNvSpPr>
          <p:nvPr/>
        </p:nvSpPr>
        <p:spPr bwMode="auto">
          <a:xfrm>
            <a:off x="4754100"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45" name="Rectangle 244">
            <a:extLst>
              <a:ext uri="{FF2B5EF4-FFF2-40B4-BE49-F238E27FC236}">
                <a16:creationId xmlns:a16="http://schemas.microsoft.com/office/drawing/2014/main" id="{2AF3A9C1-4D78-5947-A262-CF43291F4A34}"/>
              </a:ext>
            </a:extLst>
          </p:cNvPr>
          <p:cNvSpPr>
            <a:spLocks noChangeArrowheads="1"/>
          </p:cNvSpPr>
          <p:nvPr/>
        </p:nvSpPr>
        <p:spPr bwMode="auto">
          <a:xfrm>
            <a:off x="5373831"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46" name="Rectangle 245">
            <a:extLst>
              <a:ext uri="{FF2B5EF4-FFF2-40B4-BE49-F238E27FC236}">
                <a16:creationId xmlns:a16="http://schemas.microsoft.com/office/drawing/2014/main" id="{20735776-E8B8-104F-8FEF-EC1917090880}"/>
              </a:ext>
            </a:extLst>
          </p:cNvPr>
          <p:cNvSpPr>
            <a:spLocks noChangeArrowheads="1"/>
          </p:cNvSpPr>
          <p:nvPr/>
        </p:nvSpPr>
        <p:spPr bwMode="auto">
          <a:xfrm>
            <a:off x="5139555"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7" name="Rectangle 246">
            <a:extLst>
              <a:ext uri="{FF2B5EF4-FFF2-40B4-BE49-F238E27FC236}">
                <a16:creationId xmlns:a16="http://schemas.microsoft.com/office/drawing/2014/main" id="{4F5AB082-D2E5-4248-9E60-3B6B906367DF}"/>
              </a:ext>
            </a:extLst>
          </p:cNvPr>
          <p:cNvSpPr>
            <a:spLocks noChangeArrowheads="1"/>
          </p:cNvSpPr>
          <p:nvPr/>
        </p:nvSpPr>
        <p:spPr bwMode="auto">
          <a:xfrm>
            <a:off x="4973371"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8" name="Rectangle 247">
            <a:extLst>
              <a:ext uri="{FF2B5EF4-FFF2-40B4-BE49-F238E27FC236}">
                <a16:creationId xmlns:a16="http://schemas.microsoft.com/office/drawing/2014/main" id="{6749D511-0C6D-8E45-9EFA-A837AFA362FC}"/>
              </a:ext>
            </a:extLst>
          </p:cNvPr>
          <p:cNvSpPr>
            <a:spLocks noChangeArrowheads="1"/>
          </p:cNvSpPr>
          <p:nvPr/>
        </p:nvSpPr>
        <p:spPr bwMode="auto">
          <a:xfrm>
            <a:off x="4519827"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249" name="Rectangle 248">
            <a:extLst>
              <a:ext uri="{FF2B5EF4-FFF2-40B4-BE49-F238E27FC236}">
                <a16:creationId xmlns:a16="http://schemas.microsoft.com/office/drawing/2014/main" id="{B6F75141-6B5A-3F49-8824-2C3484BFBF39}"/>
              </a:ext>
            </a:extLst>
          </p:cNvPr>
          <p:cNvSpPr>
            <a:spLocks noChangeArrowheads="1"/>
          </p:cNvSpPr>
          <p:nvPr/>
        </p:nvSpPr>
        <p:spPr bwMode="auto">
          <a:xfrm>
            <a:off x="4754100" y="2382511"/>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51" name="Rectangle 250">
            <a:extLst>
              <a:ext uri="{FF2B5EF4-FFF2-40B4-BE49-F238E27FC236}">
                <a16:creationId xmlns:a16="http://schemas.microsoft.com/office/drawing/2014/main" id="{B3A98798-72C7-F648-A9F9-0C9FE9DF022C}"/>
              </a:ext>
            </a:extLst>
          </p:cNvPr>
          <p:cNvSpPr>
            <a:spLocks noChangeArrowheads="1"/>
          </p:cNvSpPr>
          <p:nvPr/>
        </p:nvSpPr>
        <p:spPr bwMode="auto">
          <a:xfrm>
            <a:off x="5373831" y="238251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252" name="Rectangle 251">
            <a:extLst>
              <a:ext uri="{FF2B5EF4-FFF2-40B4-BE49-F238E27FC236}">
                <a16:creationId xmlns:a16="http://schemas.microsoft.com/office/drawing/2014/main" id="{83F9B988-A926-D04D-AB6A-BE0B0E5F5E1E}"/>
              </a:ext>
            </a:extLst>
          </p:cNvPr>
          <p:cNvSpPr>
            <a:spLocks noChangeArrowheads="1"/>
          </p:cNvSpPr>
          <p:nvPr/>
        </p:nvSpPr>
        <p:spPr bwMode="auto">
          <a:xfrm>
            <a:off x="5139555" y="238251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253" name="Rectangle 252">
            <a:extLst>
              <a:ext uri="{FF2B5EF4-FFF2-40B4-BE49-F238E27FC236}">
                <a16:creationId xmlns:a16="http://schemas.microsoft.com/office/drawing/2014/main" id="{7BFE1047-EAE3-4F4A-80AE-F135FCEF09B5}"/>
              </a:ext>
            </a:extLst>
          </p:cNvPr>
          <p:cNvSpPr>
            <a:spLocks noChangeArrowheads="1"/>
          </p:cNvSpPr>
          <p:nvPr/>
        </p:nvSpPr>
        <p:spPr bwMode="auto">
          <a:xfrm>
            <a:off x="4973371" y="238251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254" name="Rectangle 253">
            <a:extLst>
              <a:ext uri="{FF2B5EF4-FFF2-40B4-BE49-F238E27FC236}">
                <a16:creationId xmlns:a16="http://schemas.microsoft.com/office/drawing/2014/main" id="{134BE8FA-7223-144E-9B86-6FA9A0C88047}"/>
              </a:ext>
            </a:extLst>
          </p:cNvPr>
          <p:cNvSpPr>
            <a:spLocks noChangeArrowheads="1"/>
          </p:cNvSpPr>
          <p:nvPr/>
        </p:nvSpPr>
        <p:spPr bwMode="auto">
          <a:xfrm>
            <a:off x="4519827" y="238251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255" name="Rectangle 254">
            <a:extLst>
              <a:ext uri="{FF2B5EF4-FFF2-40B4-BE49-F238E27FC236}">
                <a16:creationId xmlns:a16="http://schemas.microsoft.com/office/drawing/2014/main" id="{31D4DF96-D1A6-8B40-9849-E2FBA30F89CD}"/>
              </a:ext>
            </a:extLst>
          </p:cNvPr>
          <p:cNvSpPr>
            <a:spLocks noChangeArrowheads="1"/>
          </p:cNvSpPr>
          <p:nvPr/>
        </p:nvSpPr>
        <p:spPr bwMode="auto">
          <a:xfrm>
            <a:off x="4754100" y="2382511"/>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pic>
        <p:nvPicPr>
          <p:cNvPr id="256" name="Picture 255" descr="PowerVM_pres">
            <a:extLst>
              <a:ext uri="{FF2B5EF4-FFF2-40B4-BE49-F238E27FC236}">
                <a16:creationId xmlns:a16="http://schemas.microsoft.com/office/drawing/2014/main" id="{7AC0A34E-C187-0244-A833-663B65222B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431" y="2284993"/>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 name="Line 306">
            <a:extLst>
              <a:ext uri="{FF2B5EF4-FFF2-40B4-BE49-F238E27FC236}">
                <a16:creationId xmlns:a16="http://schemas.microsoft.com/office/drawing/2014/main" id="{18EA8798-D629-DF48-A5B2-D36C75DD0E97}"/>
              </a:ext>
            </a:extLst>
          </p:cNvPr>
          <p:cNvSpPr>
            <a:spLocks noChangeShapeType="1"/>
          </p:cNvSpPr>
          <p:nvPr/>
        </p:nvSpPr>
        <p:spPr bwMode="auto">
          <a:xfrm>
            <a:off x="5586677" y="2325961"/>
            <a:ext cx="0" cy="196355"/>
          </a:xfrm>
          <a:prstGeom prst="line">
            <a:avLst/>
          </a:prstGeom>
          <a:noFill/>
          <a:ln w="1587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750">
              <a:solidFill>
                <a:srgbClr val="FFFFFF"/>
              </a:solidFill>
              <a:latin typeface="Century Gothic" panose="020B0502020202020204" pitchFamily="34" charset="0"/>
              <a:ea typeface="Microsoft YaHei" panose="020B0503020204020204" pitchFamily="34" charset="-122"/>
            </a:endParaRPr>
          </a:p>
        </p:txBody>
      </p:sp>
      <p:sp>
        <p:nvSpPr>
          <p:cNvPr id="258" name="TextBox 2">
            <a:extLst>
              <a:ext uri="{FF2B5EF4-FFF2-40B4-BE49-F238E27FC236}">
                <a16:creationId xmlns:a16="http://schemas.microsoft.com/office/drawing/2014/main" id="{3201C7F1-DEBF-B14E-8557-360C6BFCE870}"/>
              </a:ext>
            </a:extLst>
          </p:cNvPr>
          <p:cNvSpPr txBox="1"/>
          <p:nvPr/>
        </p:nvSpPr>
        <p:spPr>
          <a:xfrm>
            <a:off x="4517208" y="2159238"/>
            <a:ext cx="1036129" cy="230832"/>
          </a:xfrm>
          <a:prstGeom prst="rect">
            <a:avLst/>
          </a:prstGeom>
          <a:noFill/>
        </p:spPr>
        <p:txBody>
          <a:bodyPr wrap="square" rtlCol="0">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r>
              <a:rPr lang="en-US" sz="900" b="1" dirty="0">
                <a:solidFill>
                  <a:srgbClr val="000000"/>
                </a:solidFill>
              </a:rPr>
              <a:t>AIX 7.2 Based</a:t>
            </a:r>
          </a:p>
        </p:txBody>
      </p:sp>
      <p:sp>
        <p:nvSpPr>
          <p:cNvPr id="298" name="Rectangle 297">
            <a:extLst>
              <a:ext uri="{FF2B5EF4-FFF2-40B4-BE49-F238E27FC236}">
                <a16:creationId xmlns:a16="http://schemas.microsoft.com/office/drawing/2014/main" id="{6AAA4B00-38AD-B141-8B09-A743F05650A7}"/>
              </a:ext>
            </a:extLst>
          </p:cNvPr>
          <p:cNvSpPr>
            <a:spLocks noChangeArrowheads="1"/>
          </p:cNvSpPr>
          <p:nvPr/>
        </p:nvSpPr>
        <p:spPr bwMode="auto">
          <a:xfrm>
            <a:off x="4580515" y="1786842"/>
            <a:ext cx="1477262" cy="175354"/>
          </a:xfrm>
          <a:prstGeom prst="rect">
            <a:avLst/>
          </a:prstGeom>
          <a:solidFill>
            <a:srgbClr val="808080"/>
          </a:solidFill>
          <a:ln w="9525">
            <a:solidFill>
              <a:schemeClr val="bg2"/>
            </a:solidFill>
            <a:miter lim="800000"/>
            <a:headEnd/>
            <a:tailEnd/>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altLang="en-US" sz="873">
              <a:solidFill>
                <a:srgbClr val="000000"/>
              </a:solidFill>
              <a:ea typeface="ＭＳ Ｐゴシック" panose="020B0600070205080204" pitchFamily="34" charset="-128"/>
            </a:endParaRPr>
          </a:p>
        </p:txBody>
      </p:sp>
      <p:sp>
        <p:nvSpPr>
          <p:cNvPr id="300" name="Rectangle 299">
            <a:extLst>
              <a:ext uri="{FF2B5EF4-FFF2-40B4-BE49-F238E27FC236}">
                <a16:creationId xmlns:a16="http://schemas.microsoft.com/office/drawing/2014/main" id="{A88A4F50-6E13-764C-A815-11E77A29AA5E}"/>
              </a:ext>
            </a:extLst>
          </p:cNvPr>
          <p:cNvSpPr>
            <a:spLocks noChangeArrowheads="1"/>
          </p:cNvSpPr>
          <p:nvPr/>
        </p:nvSpPr>
        <p:spPr bwMode="auto">
          <a:xfrm>
            <a:off x="5422499"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01" name="Rectangle 300">
            <a:extLst>
              <a:ext uri="{FF2B5EF4-FFF2-40B4-BE49-F238E27FC236}">
                <a16:creationId xmlns:a16="http://schemas.microsoft.com/office/drawing/2014/main" id="{4D8ED49B-E2C3-0143-9B05-9F14A083FD65}"/>
              </a:ext>
            </a:extLst>
          </p:cNvPr>
          <p:cNvSpPr>
            <a:spLocks noChangeArrowheads="1"/>
          </p:cNvSpPr>
          <p:nvPr/>
        </p:nvSpPr>
        <p:spPr bwMode="auto">
          <a:xfrm>
            <a:off x="4968955"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12" name="Rectangle 311">
            <a:extLst>
              <a:ext uri="{FF2B5EF4-FFF2-40B4-BE49-F238E27FC236}">
                <a16:creationId xmlns:a16="http://schemas.microsoft.com/office/drawing/2014/main" id="{D4A1F592-7DED-2E44-9372-161340E0F0A8}"/>
              </a:ext>
            </a:extLst>
          </p:cNvPr>
          <p:cNvSpPr>
            <a:spLocks noChangeArrowheads="1"/>
          </p:cNvSpPr>
          <p:nvPr/>
        </p:nvSpPr>
        <p:spPr bwMode="auto">
          <a:xfrm>
            <a:off x="520322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13" name="Rectangle 312">
            <a:extLst>
              <a:ext uri="{FF2B5EF4-FFF2-40B4-BE49-F238E27FC236}">
                <a16:creationId xmlns:a16="http://schemas.microsoft.com/office/drawing/2014/main" id="{4F066164-D794-4C49-B6A0-D6CC062F0BF4}"/>
              </a:ext>
            </a:extLst>
          </p:cNvPr>
          <p:cNvSpPr>
            <a:spLocks noChangeArrowheads="1"/>
          </p:cNvSpPr>
          <p:nvPr/>
        </p:nvSpPr>
        <p:spPr bwMode="auto">
          <a:xfrm>
            <a:off x="4968955"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14" name="Rectangle 313">
            <a:extLst>
              <a:ext uri="{FF2B5EF4-FFF2-40B4-BE49-F238E27FC236}">
                <a16:creationId xmlns:a16="http://schemas.microsoft.com/office/drawing/2014/main" id="{A2EE3555-568A-EA48-9C36-073DEB47D189}"/>
              </a:ext>
            </a:extLst>
          </p:cNvPr>
          <p:cNvSpPr>
            <a:spLocks noChangeArrowheads="1"/>
          </p:cNvSpPr>
          <p:nvPr/>
        </p:nvSpPr>
        <p:spPr bwMode="auto">
          <a:xfrm>
            <a:off x="520322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15" name="Rectangle 314">
            <a:extLst>
              <a:ext uri="{FF2B5EF4-FFF2-40B4-BE49-F238E27FC236}">
                <a16:creationId xmlns:a16="http://schemas.microsoft.com/office/drawing/2014/main" id="{72FD0F01-37AA-0548-8C19-32D83E9BEB4B}"/>
              </a:ext>
            </a:extLst>
          </p:cNvPr>
          <p:cNvSpPr>
            <a:spLocks noChangeArrowheads="1"/>
          </p:cNvSpPr>
          <p:nvPr/>
        </p:nvSpPr>
        <p:spPr bwMode="auto">
          <a:xfrm>
            <a:off x="5422499"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16" name="Rectangle 315">
            <a:extLst>
              <a:ext uri="{FF2B5EF4-FFF2-40B4-BE49-F238E27FC236}">
                <a16:creationId xmlns:a16="http://schemas.microsoft.com/office/drawing/2014/main" id="{E25DF2ED-23DF-3945-B4E7-910095052869}"/>
              </a:ext>
            </a:extLst>
          </p:cNvPr>
          <p:cNvSpPr>
            <a:spLocks noChangeArrowheads="1"/>
          </p:cNvSpPr>
          <p:nvPr/>
        </p:nvSpPr>
        <p:spPr bwMode="auto">
          <a:xfrm>
            <a:off x="4968955"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17" name="Rectangle 316">
            <a:extLst>
              <a:ext uri="{FF2B5EF4-FFF2-40B4-BE49-F238E27FC236}">
                <a16:creationId xmlns:a16="http://schemas.microsoft.com/office/drawing/2014/main" id="{CA06982C-06D1-C64F-919D-CD1C9677B6E3}"/>
              </a:ext>
            </a:extLst>
          </p:cNvPr>
          <p:cNvSpPr>
            <a:spLocks noChangeArrowheads="1"/>
          </p:cNvSpPr>
          <p:nvPr/>
        </p:nvSpPr>
        <p:spPr bwMode="auto">
          <a:xfrm>
            <a:off x="520322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18" name="Rectangle 317">
            <a:extLst>
              <a:ext uri="{FF2B5EF4-FFF2-40B4-BE49-F238E27FC236}">
                <a16:creationId xmlns:a16="http://schemas.microsoft.com/office/drawing/2014/main" id="{00CD747A-7FCD-2444-AB69-5DA77BFFF104}"/>
              </a:ext>
            </a:extLst>
          </p:cNvPr>
          <p:cNvSpPr>
            <a:spLocks noChangeArrowheads="1"/>
          </p:cNvSpPr>
          <p:nvPr/>
        </p:nvSpPr>
        <p:spPr bwMode="auto">
          <a:xfrm>
            <a:off x="5596762"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19" name="Rectangle 318">
            <a:extLst>
              <a:ext uri="{FF2B5EF4-FFF2-40B4-BE49-F238E27FC236}">
                <a16:creationId xmlns:a16="http://schemas.microsoft.com/office/drawing/2014/main" id="{2F242CA0-3FA7-FA4A-A666-9B278EA42FC3}"/>
              </a:ext>
            </a:extLst>
          </p:cNvPr>
          <p:cNvSpPr>
            <a:spLocks noChangeArrowheads="1"/>
          </p:cNvSpPr>
          <p:nvPr/>
        </p:nvSpPr>
        <p:spPr bwMode="auto">
          <a:xfrm>
            <a:off x="583103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20" name="Rectangle 319">
            <a:extLst>
              <a:ext uri="{FF2B5EF4-FFF2-40B4-BE49-F238E27FC236}">
                <a16:creationId xmlns:a16="http://schemas.microsoft.com/office/drawing/2014/main" id="{BE42CE06-9860-E048-994A-5435C54107CB}"/>
              </a:ext>
            </a:extLst>
          </p:cNvPr>
          <p:cNvSpPr>
            <a:spLocks noChangeArrowheads="1"/>
          </p:cNvSpPr>
          <p:nvPr/>
        </p:nvSpPr>
        <p:spPr bwMode="auto">
          <a:xfrm>
            <a:off x="4968955"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1" name="Rectangle 320">
            <a:extLst>
              <a:ext uri="{FF2B5EF4-FFF2-40B4-BE49-F238E27FC236}">
                <a16:creationId xmlns:a16="http://schemas.microsoft.com/office/drawing/2014/main" id="{CAFBCA7E-A973-1B48-8598-DD33DF485563}"/>
              </a:ext>
            </a:extLst>
          </p:cNvPr>
          <p:cNvSpPr>
            <a:spLocks noChangeArrowheads="1"/>
          </p:cNvSpPr>
          <p:nvPr/>
        </p:nvSpPr>
        <p:spPr bwMode="auto">
          <a:xfrm>
            <a:off x="520322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22" name="Rectangle 321">
            <a:extLst>
              <a:ext uri="{FF2B5EF4-FFF2-40B4-BE49-F238E27FC236}">
                <a16:creationId xmlns:a16="http://schemas.microsoft.com/office/drawing/2014/main" id="{D7AB3123-9BE3-5D49-8BA7-31DAFD6D79C5}"/>
              </a:ext>
            </a:extLst>
          </p:cNvPr>
          <p:cNvSpPr>
            <a:spLocks noChangeArrowheads="1"/>
          </p:cNvSpPr>
          <p:nvPr/>
        </p:nvSpPr>
        <p:spPr bwMode="auto">
          <a:xfrm>
            <a:off x="543057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3" name="Rectangle 322">
            <a:extLst>
              <a:ext uri="{FF2B5EF4-FFF2-40B4-BE49-F238E27FC236}">
                <a16:creationId xmlns:a16="http://schemas.microsoft.com/office/drawing/2014/main" id="{7B3A0F8A-675A-7D4A-8CDA-FEF55BD409C5}"/>
              </a:ext>
            </a:extLst>
          </p:cNvPr>
          <p:cNvSpPr>
            <a:spLocks noChangeArrowheads="1"/>
          </p:cNvSpPr>
          <p:nvPr/>
        </p:nvSpPr>
        <p:spPr bwMode="auto">
          <a:xfrm>
            <a:off x="4977034"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4" name="Rectangle 323">
            <a:extLst>
              <a:ext uri="{FF2B5EF4-FFF2-40B4-BE49-F238E27FC236}">
                <a16:creationId xmlns:a16="http://schemas.microsoft.com/office/drawing/2014/main" id="{ED62CE29-0B39-074F-9D82-4DA593509C4D}"/>
              </a:ext>
            </a:extLst>
          </p:cNvPr>
          <p:cNvSpPr>
            <a:spLocks noChangeArrowheads="1"/>
          </p:cNvSpPr>
          <p:nvPr/>
        </p:nvSpPr>
        <p:spPr bwMode="auto">
          <a:xfrm>
            <a:off x="5211307"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25" name="Rectangle 324">
            <a:extLst>
              <a:ext uri="{FF2B5EF4-FFF2-40B4-BE49-F238E27FC236}">
                <a16:creationId xmlns:a16="http://schemas.microsoft.com/office/drawing/2014/main" id="{541ED68F-EB33-1C46-BDA6-4C3CD75F856A}"/>
              </a:ext>
            </a:extLst>
          </p:cNvPr>
          <p:cNvSpPr>
            <a:spLocks noChangeArrowheads="1"/>
          </p:cNvSpPr>
          <p:nvPr/>
        </p:nvSpPr>
        <p:spPr bwMode="auto">
          <a:xfrm>
            <a:off x="5596762"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6" name="Rectangle 325">
            <a:extLst>
              <a:ext uri="{FF2B5EF4-FFF2-40B4-BE49-F238E27FC236}">
                <a16:creationId xmlns:a16="http://schemas.microsoft.com/office/drawing/2014/main" id="{F4E659A4-4492-454D-9AB7-BF5FA4B2D8E6}"/>
              </a:ext>
            </a:extLst>
          </p:cNvPr>
          <p:cNvSpPr>
            <a:spLocks noChangeArrowheads="1"/>
          </p:cNvSpPr>
          <p:nvPr/>
        </p:nvSpPr>
        <p:spPr bwMode="auto">
          <a:xfrm>
            <a:off x="543057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7" name="Rectangle 326">
            <a:extLst>
              <a:ext uri="{FF2B5EF4-FFF2-40B4-BE49-F238E27FC236}">
                <a16:creationId xmlns:a16="http://schemas.microsoft.com/office/drawing/2014/main" id="{49A0D203-BF8C-8B49-8D24-04C2D965E0E2}"/>
              </a:ext>
            </a:extLst>
          </p:cNvPr>
          <p:cNvSpPr>
            <a:spLocks noChangeArrowheads="1"/>
          </p:cNvSpPr>
          <p:nvPr/>
        </p:nvSpPr>
        <p:spPr bwMode="auto">
          <a:xfrm>
            <a:off x="4977034"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28" name="Rectangle 327">
            <a:extLst>
              <a:ext uri="{FF2B5EF4-FFF2-40B4-BE49-F238E27FC236}">
                <a16:creationId xmlns:a16="http://schemas.microsoft.com/office/drawing/2014/main" id="{CC5090CE-CFDB-A046-A6F1-AADAC8F26EAC}"/>
              </a:ext>
            </a:extLst>
          </p:cNvPr>
          <p:cNvSpPr>
            <a:spLocks noChangeArrowheads="1"/>
          </p:cNvSpPr>
          <p:nvPr/>
        </p:nvSpPr>
        <p:spPr bwMode="auto">
          <a:xfrm>
            <a:off x="5211307"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29" name="Rectangle 328">
            <a:extLst>
              <a:ext uri="{FF2B5EF4-FFF2-40B4-BE49-F238E27FC236}">
                <a16:creationId xmlns:a16="http://schemas.microsoft.com/office/drawing/2014/main" id="{5CC61B42-5764-8E4C-873E-5791014B39AF}"/>
              </a:ext>
            </a:extLst>
          </p:cNvPr>
          <p:cNvSpPr>
            <a:spLocks noChangeArrowheads="1"/>
          </p:cNvSpPr>
          <p:nvPr/>
        </p:nvSpPr>
        <p:spPr bwMode="auto">
          <a:xfrm>
            <a:off x="583103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30" name="Rectangle 329">
            <a:extLst>
              <a:ext uri="{FF2B5EF4-FFF2-40B4-BE49-F238E27FC236}">
                <a16:creationId xmlns:a16="http://schemas.microsoft.com/office/drawing/2014/main" id="{B4A1870F-8AAB-724D-8C4E-59C3204C4C77}"/>
              </a:ext>
            </a:extLst>
          </p:cNvPr>
          <p:cNvSpPr>
            <a:spLocks noChangeArrowheads="1"/>
          </p:cNvSpPr>
          <p:nvPr/>
        </p:nvSpPr>
        <p:spPr bwMode="auto">
          <a:xfrm>
            <a:off x="5596762"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31" name="Rectangle 330">
            <a:extLst>
              <a:ext uri="{FF2B5EF4-FFF2-40B4-BE49-F238E27FC236}">
                <a16:creationId xmlns:a16="http://schemas.microsoft.com/office/drawing/2014/main" id="{710AF4A6-E318-4641-BEEF-BDEEA4F211EF}"/>
              </a:ext>
            </a:extLst>
          </p:cNvPr>
          <p:cNvSpPr>
            <a:spLocks noChangeArrowheads="1"/>
          </p:cNvSpPr>
          <p:nvPr/>
        </p:nvSpPr>
        <p:spPr bwMode="auto">
          <a:xfrm>
            <a:off x="5430578"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32" name="Rectangle 331">
            <a:extLst>
              <a:ext uri="{FF2B5EF4-FFF2-40B4-BE49-F238E27FC236}">
                <a16:creationId xmlns:a16="http://schemas.microsoft.com/office/drawing/2014/main" id="{83FABE2F-5986-7C4E-88CD-FEC765498537}"/>
              </a:ext>
            </a:extLst>
          </p:cNvPr>
          <p:cNvSpPr>
            <a:spLocks noChangeArrowheads="1"/>
          </p:cNvSpPr>
          <p:nvPr/>
        </p:nvSpPr>
        <p:spPr bwMode="auto">
          <a:xfrm>
            <a:off x="4977034"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solidFill>
                  <a:schemeClr val="accent6">
                    <a:lumMod val="75000"/>
                  </a:schemeClr>
                </a:solidFill>
                <a:latin typeface="Century Gothic" panose="020B0502020202020204" pitchFamily="34" charset="0"/>
                <a:ea typeface="ＭＳ Ｐゴシック" panose="020B0600070205080204" pitchFamily="34" charset="-128"/>
              </a:rPr>
              <a:t>SP</a:t>
            </a:r>
          </a:p>
        </p:txBody>
      </p:sp>
      <p:sp>
        <p:nvSpPr>
          <p:cNvPr id="333" name="Rectangle 332">
            <a:extLst>
              <a:ext uri="{FF2B5EF4-FFF2-40B4-BE49-F238E27FC236}">
                <a16:creationId xmlns:a16="http://schemas.microsoft.com/office/drawing/2014/main" id="{DFC2CD93-A83B-344B-8C06-4B5095962FDD}"/>
              </a:ext>
            </a:extLst>
          </p:cNvPr>
          <p:cNvSpPr>
            <a:spLocks noChangeArrowheads="1"/>
          </p:cNvSpPr>
          <p:nvPr/>
        </p:nvSpPr>
        <p:spPr bwMode="auto">
          <a:xfrm>
            <a:off x="5211307" y="1850316"/>
            <a:ext cx="146030" cy="934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accent6">
                    <a:lumMod val="75000"/>
                  </a:schemeClr>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34" name="Rectangle 333">
            <a:extLst>
              <a:ext uri="{FF2B5EF4-FFF2-40B4-BE49-F238E27FC236}">
                <a16:creationId xmlns:a16="http://schemas.microsoft.com/office/drawing/2014/main" id="{540FDEF0-C35A-1442-8186-D718CD40DA6E}"/>
              </a:ext>
            </a:extLst>
          </p:cNvPr>
          <p:cNvSpPr>
            <a:spLocks noChangeArrowheads="1"/>
          </p:cNvSpPr>
          <p:nvPr/>
        </p:nvSpPr>
        <p:spPr bwMode="auto">
          <a:xfrm>
            <a:off x="5831038" y="185031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sp>
        <p:nvSpPr>
          <p:cNvPr id="335" name="Rectangle 334">
            <a:extLst>
              <a:ext uri="{FF2B5EF4-FFF2-40B4-BE49-F238E27FC236}">
                <a16:creationId xmlns:a16="http://schemas.microsoft.com/office/drawing/2014/main" id="{36B61685-B774-5540-BB9C-5D3EE2FAC889}"/>
              </a:ext>
            </a:extLst>
          </p:cNvPr>
          <p:cNvSpPr>
            <a:spLocks noChangeArrowheads="1"/>
          </p:cNvSpPr>
          <p:nvPr/>
        </p:nvSpPr>
        <p:spPr bwMode="auto">
          <a:xfrm>
            <a:off x="5596762" y="185031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36" name="Rectangle 335">
            <a:extLst>
              <a:ext uri="{FF2B5EF4-FFF2-40B4-BE49-F238E27FC236}">
                <a16:creationId xmlns:a16="http://schemas.microsoft.com/office/drawing/2014/main" id="{5B5379D9-739D-A547-8975-0CAD799C9E17}"/>
              </a:ext>
            </a:extLst>
          </p:cNvPr>
          <p:cNvSpPr>
            <a:spLocks noChangeArrowheads="1"/>
          </p:cNvSpPr>
          <p:nvPr/>
        </p:nvSpPr>
        <p:spPr bwMode="auto">
          <a:xfrm>
            <a:off x="5430578" y="185031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37" name="Rectangle 336">
            <a:extLst>
              <a:ext uri="{FF2B5EF4-FFF2-40B4-BE49-F238E27FC236}">
                <a16:creationId xmlns:a16="http://schemas.microsoft.com/office/drawing/2014/main" id="{9A938B94-35EB-404F-9F9F-4E0D175B60E0}"/>
              </a:ext>
            </a:extLst>
          </p:cNvPr>
          <p:cNvSpPr>
            <a:spLocks noChangeArrowheads="1"/>
          </p:cNvSpPr>
          <p:nvPr/>
        </p:nvSpPr>
        <p:spPr bwMode="auto">
          <a:xfrm>
            <a:off x="4977034" y="185031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defRPr/>
            </a:pPr>
            <a:r>
              <a:rPr lang="en-US" altLang="en-US" sz="750" b="1">
                <a:latin typeface="Century Gothic" panose="020B0502020202020204" pitchFamily="34" charset="0"/>
                <a:ea typeface="ＭＳ Ｐゴシック" panose="020B0600070205080204" pitchFamily="34" charset="-128"/>
              </a:rPr>
              <a:t>SP</a:t>
            </a:r>
          </a:p>
        </p:txBody>
      </p:sp>
      <p:sp>
        <p:nvSpPr>
          <p:cNvPr id="338" name="Rectangle 337">
            <a:extLst>
              <a:ext uri="{FF2B5EF4-FFF2-40B4-BE49-F238E27FC236}">
                <a16:creationId xmlns:a16="http://schemas.microsoft.com/office/drawing/2014/main" id="{99FFCC00-AF38-F548-8EAF-09E2E9A9EE3F}"/>
              </a:ext>
            </a:extLst>
          </p:cNvPr>
          <p:cNvSpPr>
            <a:spLocks noChangeArrowheads="1"/>
          </p:cNvSpPr>
          <p:nvPr/>
        </p:nvSpPr>
        <p:spPr bwMode="auto">
          <a:xfrm>
            <a:off x="5211307" y="1850316"/>
            <a:ext cx="146030" cy="93452"/>
          </a:xfrm>
          <a:prstGeom prst="rect">
            <a:avLst/>
          </a:prstGeom>
          <a:solidFill>
            <a:srgbClr val="0000CC"/>
          </a:solidFill>
          <a:ln>
            <a:noFill/>
          </a:ln>
        </p:spPr>
        <p:txBody>
          <a:bodyPr wrap="none" anchor="ct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eaLnBrk="1" hangingPunct="1"/>
            <a:r>
              <a:rPr lang="en-US" altLang="en-US" sz="750" b="1">
                <a:solidFill>
                  <a:schemeClr val="bg1"/>
                </a:solidFill>
                <a:latin typeface="Century Gothic" panose="020B0502020202020204" pitchFamily="34" charset="0"/>
                <a:ea typeface="ＭＳ Ｐゴシック" panose="020B0600070205080204" pitchFamily="34" charset="-128"/>
                <a:cs typeface="Arial" panose="020B0604020202020204" pitchFamily="34" charset="0"/>
              </a:rPr>
              <a:t>SP</a:t>
            </a:r>
          </a:p>
        </p:txBody>
      </p:sp>
      <p:pic>
        <p:nvPicPr>
          <p:cNvPr id="339" name="Picture 338" descr="PowerVM_pres">
            <a:extLst>
              <a:ext uri="{FF2B5EF4-FFF2-40B4-BE49-F238E27FC236}">
                <a16:creationId xmlns:a16="http://schemas.microsoft.com/office/drawing/2014/main" id="{5355FF90-BA99-FF4D-A2B4-9A0B460C4D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4638" y="1752798"/>
            <a:ext cx="211079" cy="34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0" name="Line 306">
            <a:extLst>
              <a:ext uri="{FF2B5EF4-FFF2-40B4-BE49-F238E27FC236}">
                <a16:creationId xmlns:a16="http://schemas.microsoft.com/office/drawing/2014/main" id="{69E3F91E-7489-5641-B51E-5C0034DB3A7F}"/>
              </a:ext>
            </a:extLst>
          </p:cNvPr>
          <p:cNvSpPr>
            <a:spLocks noChangeShapeType="1"/>
          </p:cNvSpPr>
          <p:nvPr/>
        </p:nvSpPr>
        <p:spPr bwMode="auto">
          <a:xfrm>
            <a:off x="6043884" y="1793767"/>
            <a:ext cx="0" cy="196355"/>
          </a:xfrm>
          <a:prstGeom prst="line">
            <a:avLst/>
          </a:prstGeom>
          <a:noFill/>
          <a:ln w="15875">
            <a:solidFill>
              <a:srgbClr val="FF0000"/>
            </a:solidFill>
            <a:round/>
            <a:headEnd/>
            <a:tailEnd/>
          </a:ln>
          <a:effectLst>
            <a:prstShdw prst="shdw17" dist="17961" dir="2700000">
              <a:srgbClr val="990000"/>
            </a:prstShdw>
          </a:effectLst>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750">
              <a:solidFill>
                <a:srgbClr val="FFFFFF"/>
              </a:solidFill>
              <a:latin typeface="Century Gothic" panose="020B0502020202020204" pitchFamily="34" charset="0"/>
              <a:ea typeface="Microsoft YaHei" panose="020B0503020204020204" pitchFamily="34" charset="-122"/>
            </a:endParaRPr>
          </a:p>
        </p:txBody>
      </p:sp>
      <p:sp>
        <p:nvSpPr>
          <p:cNvPr id="341" name="TextBox 2">
            <a:extLst>
              <a:ext uri="{FF2B5EF4-FFF2-40B4-BE49-F238E27FC236}">
                <a16:creationId xmlns:a16="http://schemas.microsoft.com/office/drawing/2014/main" id="{2537532B-B081-934B-AEC7-335984383262}"/>
              </a:ext>
            </a:extLst>
          </p:cNvPr>
          <p:cNvSpPr txBox="1"/>
          <p:nvPr/>
        </p:nvSpPr>
        <p:spPr>
          <a:xfrm>
            <a:off x="4974415" y="1608508"/>
            <a:ext cx="1036129" cy="230832"/>
          </a:xfrm>
          <a:prstGeom prst="rect">
            <a:avLst/>
          </a:prstGeom>
          <a:noFill/>
        </p:spPr>
        <p:txBody>
          <a:bodyPr wrap="square" rtlCol="0">
            <a:spAutoFit/>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r>
              <a:rPr lang="en-US" sz="900" b="1" dirty="0">
                <a:solidFill>
                  <a:srgbClr val="000000"/>
                </a:solidFill>
              </a:rPr>
              <a:t>AIX 7.2 Based</a:t>
            </a:r>
          </a:p>
        </p:txBody>
      </p:sp>
      <p:sp>
        <p:nvSpPr>
          <p:cNvPr id="379" name="Line 93">
            <a:extLst>
              <a:ext uri="{FF2B5EF4-FFF2-40B4-BE49-F238E27FC236}">
                <a16:creationId xmlns:a16="http://schemas.microsoft.com/office/drawing/2014/main" id="{7B0DCB1E-545E-4542-B31A-843D666C0735}"/>
              </a:ext>
            </a:extLst>
          </p:cNvPr>
          <p:cNvSpPr>
            <a:spLocks noChangeShapeType="1"/>
          </p:cNvSpPr>
          <p:nvPr/>
        </p:nvSpPr>
        <p:spPr bwMode="auto">
          <a:xfrm flipH="1">
            <a:off x="7025718" y="772978"/>
            <a:ext cx="6639" cy="2743200"/>
          </a:xfrm>
          <a:prstGeom prst="line">
            <a:avLst/>
          </a:prstGeom>
          <a:noFill/>
          <a:ln w="12700" cap="rnd">
            <a:solidFill>
              <a:srgbClr val="808080"/>
            </a:solidFill>
            <a:prstDash val="sysDot"/>
            <a:round/>
            <a:headEnd/>
            <a:tailEnd/>
          </a:ln>
          <a:extLst>
            <a:ext uri="{909E8E84-426E-40DD-AFC4-6F175D3DCCD1}">
              <a14:hiddenFill xmlns:a14="http://schemas.microsoft.com/office/drawing/2010/main">
                <a:noFill/>
              </a14:hiddenFill>
            </a:ext>
          </a:extLst>
        </p:spPr>
        <p:txBody>
          <a:bodyPr/>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defRPr/>
            </a:pPr>
            <a:endParaRPr lang="en-US" sz="873" dirty="0">
              <a:solidFill>
                <a:srgbClr val="FFFFFF"/>
              </a:solidFill>
              <a:ea typeface="Microsoft YaHei" panose="020B0503020204020204" pitchFamily="34" charset="-122"/>
            </a:endParaRPr>
          </a:p>
        </p:txBody>
      </p:sp>
      <p:sp>
        <p:nvSpPr>
          <p:cNvPr id="380" name="Text Box 14">
            <a:extLst>
              <a:ext uri="{FF2B5EF4-FFF2-40B4-BE49-F238E27FC236}">
                <a16:creationId xmlns:a16="http://schemas.microsoft.com/office/drawing/2014/main" id="{11B6BE61-1D19-674C-A8FE-CC0BE88A2160}"/>
              </a:ext>
            </a:extLst>
          </p:cNvPr>
          <p:cNvSpPr txBox="1">
            <a:spLocks noChangeArrowheads="1"/>
          </p:cNvSpPr>
          <p:nvPr/>
        </p:nvSpPr>
        <p:spPr bwMode="auto">
          <a:xfrm>
            <a:off x="6792642" y="556490"/>
            <a:ext cx="459330" cy="178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427" tIns="41612" rIns="65427" bIns="34022"/>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algn="ctr" defTabSz="332345">
              <a:lnSpc>
                <a:spcPct val="90000"/>
              </a:lnSpc>
              <a:spcBef>
                <a:spcPts val="655"/>
              </a:spcBef>
              <a:defRPr/>
            </a:pPr>
            <a:r>
              <a:rPr lang="en-US" altLang="en-US" sz="825" b="1" dirty="0">
                <a:solidFill>
                  <a:srgbClr val="000000"/>
                </a:solidFill>
                <a:latin typeface="Century Gothic" panose="020B0502020202020204" pitchFamily="34" charset="0"/>
                <a:ea typeface="ＭＳ Ｐゴシック" panose="020B0600070205080204" pitchFamily="34" charset="-128"/>
              </a:rPr>
              <a:t>2025</a:t>
            </a:r>
          </a:p>
        </p:txBody>
      </p:sp>
      <p:sp>
        <p:nvSpPr>
          <p:cNvPr id="145" name="Text Box 86">
            <a:extLst>
              <a:ext uri="{FF2B5EF4-FFF2-40B4-BE49-F238E27FC236}">
                <a16:creationId xmlns:a16="http://schemas.microsoft.com/office/drawing/2014/main" id="{E66CBCC4-AD4F-5141-A96D-85246B9FD49B}"/>
              </a:ext>
            </a:extLst>
          </p:cNvPr>
          <p:cNvSpPr txBox="1">
            <a:spLocks noChangeArrowheads="1"/>
          </p:cNvSpPr>
          <p:nvPr/>
        </p:nvSpPr>
        <p:spPr bwMode="auto">
          <a:xfrm>
            <a:off x="644853" y="2722868"/>
            <a:ext cx="1343100" cy="2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75" rIns="0" bIns="0"/>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VIOS 2.2.6</a:t>
            </a:r>
          </a:p>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Oct 2017 </a:t>
            </a:r>
          </a:p>
        </p:txBody>
      </p:sp>
      <p:sp>
        <p:nvSpPr>
          <p:cNvPr id="350" name="Text Box 86">
            <a:extLst>
              <a:ext uri="{FF2B5EF4-FFF2-40B4-BE49-F238E27FC236}">
                <a16:creationId xmlns:a16="http://schemas.microsoft.com/office/drawing/2014/main" id="{3D5C4BFB-0548-5B4C-82C3-ACA65D7602E0}"/>
              </a:ext>
            </a:extLst>
          </p:cNvPr>
          <p:cNvSpPr txBox="1">
            <a:spLocks noChangeArrowheads="1"/>
          </p:cNvSpPr>
          <p:nvPr/>
        </p:nvSpPr>
        <p:spPr bwMode="auto">
          <a:xfrm>
            <a:off x="638672" y="1255299"/>
            <a:ext cx="1343100" cy="2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75" rIns="0" bIns="0"/>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VIOS 3.1.2</a:t>
            </a:r>
          </a:p>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Nov 2020</a:t>
            </a:r>
          </a:p>
        </p:txBody>
      </p:sp>
      <p:sp>
        <p:nvSpPr>
          <p:cNvPr id="375" name="Text Box 86">
            <a:extLst>
              <a:ext uri="{FF2B5EF4-FFF2-40B4-BE49-F238E27FC236}">
                <a16:creationId xmlns:a16="http://schemas.microsoft.com/office/drawing/2014/main" id="{284C4EAA-B5D5-0E41-9D38-A7C6DA9959C6}"/>
              </a:ext>
            </a:extLst>
          </p:cNvPr>
          <p:cNvSpPr txBox="1">
            <a:spLocks noChangeArrowheads="1"/>
          </p:cNvSpPr>
          <p:nvPr/>
        </p:nvSpPr>
        <p:spPr bwMode="auto">
          <a:xfrm>
            <a:off x="633704" y="803071"/>
            <a:ext cx="1343100" cy="2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75" rIns="0" bIns="0"/>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VIOS 3.1.3</a:t>
            </a:r>
          </a:p>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Sept 2021</a:t>
            </a:r>
          </a:p>
        </p:txBody>
      </p:sp>
      <p:sp>
        <p:nvSpPr>
          <p:cNvPr id="223" name="Text Box 86">
            <a:extLst>
              <a:ext uri="{FF2B5EF4-FFF2-40B4-BE49-F238E27FC236}">
                <a16:creationId xmlns:a16="http://schemas.microsoft.com/office/drawing/2014/main" id="{D40AC2E3-CFE5-5C40-B6F2-4664D8FB449F}"/>
              </a:ext>
            </a:extLst>
          </p:cNvPr>
          <p:cNvSpPr txBox="1">
            <a:spLocks noChangeArrowheads="1"/>
          </p:cNvSpPr>
          <p:nvPr/>
        </p:nvSpPr>
        <p:spPr bwMode="auto">
          <a:xfrm>
            <a:off x="644853" y="2237465"/>
            <a:ext cx="1343100" cy="2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75" rIns="0" bIns="0"/>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VIOS 3.1.0</a:t>
            </a:r>
          </a:p>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Nov 2018</a:t>
            </a:r>
          </a:p>
        </p:txBody>
      </p:sp>
      <p:sp>
        <p:nvSpPr>
          <p:cNvPr id="262" name="Text Box 86">
            <a:extLst>
              <a:ext uri="{FF2B5EF4-FFF2-40B4-BE49-F238E27FC236}">
                <a16:creationId xmlns:a16="http://schemas.microsoft.com/office/drawing/2014/main" id="{6C60F558-6409-8F4E-9380-D986019BC0E0}"/>
              </a:ext>
            </a:extLst>
          </p:cNvPr>
          <p:cNvSpPr txBox="1">
            <a:spLocks noChangeArrowheads="1"/>
          </p:cNvSpPr>
          <p:nvPr/>
        </p:nvSpPr>
        <p:spPr bwMode="auto">
          <a:xfrm>
            <a:off x="626315" y="1761932"/>
            <a:ext cx="1343100" cy="2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375" rIns="0" bIns="0"/>
          <a:ls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a:lstStyle>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VIOS 3.1.1</a:t>
            </a:r>
          </a:p>
          <a:p>
            <a:pPr defTabSz="332345">
              <a:lnSpc>
                <a:spcPct val="90000"/>
              </a:lnSpc>
              <a:defRPr/>
            </a:pPr>
            <a:r>
              <a:rPr lang="en-US" altLang="en-US" sz="1000" b="1" dirty="0">
                <a:latin typeface="Century Gothic" panose="020B0502020202020204" pitchFamily="34" charset="0"/>
                <a:ea typeface="ＭＳ Ｐゴシック" panose="020B0600070205080204" pitchFamily="34" charset="-128"/>
              </a:rPr>
              <a:t>Nov 2019</a:t>
            </a:r>
          </a:p>
        </p:txBody>
      </p:sp>
      <p:pic>
        <p:nvPicPr>
          <p:cNvPr id="260" name="Picture 259" descr="Icon&#10;&#10;Description automatically generated">
            <a:extLst>
              <a:ext uri="{FF2B5EF4-FFF2-40B4-BE49-F238E27FC236}">
                <a16:creationId xmlns:a16="http://schemas.microsoft.com/office/drawing/2014/main" id="{E9DCB381-94A9-4970-A694-79620E20F782}"/>
              </a:ext>
            </a:extLst>
          </p:cNvPr>
          <p:cNvPicPr>
            <a:picLocks noChangeAspect="1"/>
          </p:cNvPicPr>
          <p:nvPr/>
        </p:nvPicPr>
        <p:blipFill>
          <a:blip r:embed="rId4"/>
          <a:stretch>
            <a:fillRect/>
          </a:stretch>
        </p:blipFill>
        <p:spPr>
          <a:xfrm>
            <a:off x="8171108" y="201169"/>
            <a:ext cx="678375" cy="713232"/>
          </a:xfrm>
          <a:prstGeom prst="rect">
            <a:avLst/>
          </a:prstGeom>
          <a:noFill/>
        </p:spPr>
      </p:pic>
      <p:sp>
        <p:nvSpPr>
          <p:cNvPr id="3" name="TextBox 2">
            <a:extLst>
              <a:ext uri="{FF2B5EF4-FFF2-40B4-BE49-F238E27FC236}">
                <a16:creationId xmlns:a16="http://schemas.microsoft.com/office/drawing/2014/main" id="{67AD5663-F5D3-4B05-99A8-53B2782F9C3E}"/>
              </a:ext>
            </a:extLst>
          </p:cNvPr>
          <p:cNvSpPr txBox="1"/>
          <p:nvPr/>
        </p:nvSpPr>
        <p:spPr>
          <a:xfrm>
            <a:off x="1610981" y="867223"/>
            <a:ext cx="724878" cy="261610"/>
          </a:xfrm>
          <a:prstGeom prst="rect">
            <a:avLst/>
          </a:prstGeom>
          <a:noFill/>
        </p:spPr>
        <p:txBody>
          <a:bodyPr wrap="none" rtlCol="0">
            <a:spAutoFit/>
          </a:bodyPr>
          <a:lstStyle/>
          <a:p>
            <a:pPr algn="l"/>
            <a:r>
              <a:rPr lang="en-US" sz="1100" b="1" i="1" dirty="0">
                <a:solidFill>
                  <a:schemeClr val="tx1"/>
                </a:solidFill>
                <a:latin typeface="+mn-lt"/>
                <a:ea typeface="IBM Plex Sans" charset="0"/>
                <a:cs typeface="IBM Plex Sans" charset="0"/>
              </a:rPr>
              <a:t>Q3 2021</a:t>
            </a:r>
          </a:p>
        </p:txBody>
      </p:sp>
      <p:sp>
        <p:nvSpPr>
          <p:cNvPr id="263" name="TextBox 262">
            <a:extLst>
              <a:ext uri="{FF2B5EF4-FFF2-40B4-BE49-F238E27FC236}">
                <a16:creationId xmlns:a16="http://schemas.microsoft.com/office/drawing/2014/main" id="{3DD62157-D901-4D52-8E7D-FF7662A5ABC5}"/>
              </a:ext>
            </a:extLst>
          </p:cNvPr>
          <p:cNvSpPr txBox="1"/>
          <p:nvPr/>
        </p:nvSpPr>
        <p:spPr>
          <a:xfrm>
            <a:off x="1600978" y="1324086"/>
            <a:ext cx="724878" cy="261610"/>
          </a:xfrm>
          <a:prstGeom prst="rect">
            <a:avLst/>
          </a:prstGeom>
          <a:noFill/>
        </p:spPr>
        <p:txBody>
          <a:bodyPr wrap="none" rtlCol="0">
            <a:spAutoFit/>
          </a:bodyPr>
          <a:lstStyle/>
          <a:p>
            <a:pPr algn="l"/>
            <a:r>
              <a:rPr lang="en-US" sz="1100" i="1" dirty="0">
                <a:solidFill>
                  <a:schemeClr val="tx1"/>
                </a:solidFill>
                <a:latin typeface="+mn-lt"/>
                <a:ea typeface="IBM Plex Sans" charset="0"/>
                <a:cs typeface="IBM Plex Sans" charset="0"/>
              </a:rPr>
              <a:t>Q3 2022</a:t>
            </a:r>
          </a:p>
        </p:txBody>
      </p:sp>
      <p:sp>
        <p:nvSpPr>
          <p:cNvPr id="381" name="TextBox 380">
            <a:extLst>
              <a:ext uri="{FF2B5EF4-FFF2-40B4-BE49-F238E27FC236}">
                <a16:creationId xmlns:a16="http://schemas.microsoft.com/office/drawing/2014/main" id="{5EEC222E-A7BF-4645-9F5F-F6C3BCF078AE}"/>
              </a:ext>
            </a:extLst>
          </p:cNvPr>
          <p:cNvSpPr txBox="1"/>
          <p:nvPr/>
        </p:nvSpPr>
        <p:spPr>
          <a:xfrm>
            <a:off x="1625514" y="1796009"/>
            <a:ext cx="724878" cy="261610"/>
          </a:xfrm>
          <a:prstGeom prst="rect">
            <a:avLst/>
          </a:prstGeom>
          <a:noFill/>
        </p:spPr>
        <p:txBody>
          <a:bodyPr wrap="none" rtlCol="0">
            <a:spAutoFit/>
          </a:bodyPr>
          <a:lstStyle/>
          <a:p>
            <a:pPr algn="l"/>
            <a:r>
              <a:rPr lang="en-US" sz="1100" i="1" dirty="0">
                <a:solidFill>
                  <a:schemeClr val="tx1"/>
                </a:solidFill>
                <a:latin typeface="+mn-lt"/>
                <a:ea typeface="IBM Plex Sans" charset="0"/>
                <a:cs typeface="IBM Plex Sans" charset="0"/>
              </a:rPr>
              <a:t>Q3 2022</a:t>
            </a:r>
          </a:p>
        </p:txBody>
      </p:sp>
    </p:spTree>
    <p:extLst>
      <p:ext uri="{BB962C8B-B14F-4D97-AF65-F5344CB8AC3E}">
        <p14:creationId xmlns:p14="http://schemas.microsoft.com/office/powerpoint/2010/main" val="2279034216"/>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2.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2020 Master template (black background)</Template>
  <TotalTime>8233</TotalTime>
  <Words>5167</Words>
  <Application>Microsoft Office PowerPoint</Application>
  <PresentationFormat>On-screen Show (16:9)</PresentationFormat>
  <Paragraphs>669</Paragraphs>
  <Slides>31</Slides>
  <Notes>27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6" baseType="lpstr">
      <vt:lpstr>Arial</vt:lpstr>
      <vt:lpstr>Arial MT</vt:lpstr>
      <vt:lpstr>Calibri</vt:lpstr>
      <vt:lpstr>Century Gothic</vt:lpstr>
      <vt:lpstr>Corbel</vt:lpstr>
      <vt:lpstr>HelvNeue Light for IBM</vt:lpstr>
      <vt:lpstr>IBM Plex Sans</vt:lpstr>
      <vt:lpstr>IBM Plex Sans Regular</vt:lpstr>
      <vt:lpstr>IBM Plex Sans Thin</vt:lpstr>
      <vt:lpstr>Rockwell</vt:lpstr>
      <vt:lpstr>System Font Regular</vt:lpstr>
      <vt:lpstr>Wingdings</vt:lpstr>
      <vt:lpstr>IBM 2020 Master template (black background)</vt:lpstr>
      <vt:lpstr>IBM 2020 Master template (white background)</vt:lpstr>
      <vt:lpstr>Photo Editor Photo</vt:lpstr>
      <vt:lpstr>IBM Power10 virtualization, management and automation —  Ian Robinson  Power software product management leader idrobinson@us.ibm.com     </vt:lpstr>
      <vt:lpstr>Power virtualization stack: Evolving with Power10</vt:lpstr>
      <vt:lpstr>Power software updates enhance new Power10 models</vt:lpstr>
      <vt:lpstr>Power virtualization milestones for 2022</vt:lpstr>
      <vt:lpstr>PowerVM builds upon IBM’s virtualization heritage</vt:lpstr>
      <vt:lpstr>How PowerVM delivers virtualization benefits</vt:lpstr>
      <vt:lpstr>PowerPoint Presentation</vt:lpstr>
      <vt:lpstr>PowerVM 3.1.3</vt:lpstr>
      <vt:lpstr>Power10 support for PowerVM VIOS releases</vt:lpstr>
      <vt:lpstr>IBM Power HMC 7063-CR2</vt:lpstr>
      <vt:lpstr>IBM Power vHMC</vt:lpstr>
      <vt:lpstr>Power seller recommendations</vt:lpstr>
      <vt:lpstr>IBM Power vHMC Free Trial Download</vt:lpstr>
      <vt:lpstr>Maintaining IBM Power HMC currency is critical</vt:lpstr>
      <vt:lpstr>IBM Cloud Management Console (CMC)</vt:lpstr>
      <vt:lpstr>CMC connects HMCs to the Cloud</vt:lpstr>
      <vt:lpstr>IBM Power Shared Utility Capacity</vt:lpstr>
      <vt:lpstr>Cloud Management Console 1.17</vt:lpstr>
      <vt:lpstr>PowerVC virtualization and private cloud management</vt:lpstr>
      <vt:lpstr>PowerVC: Complete lifecycle management for VMs</vt:lpstr>
      <vt:lpstr>PowerVC for Private Cloud: Self-service portal</vt:lpstr>
      <vt:lpstr>PowerVC 2.0.3</vt:lpstr>
      <vt:lpstr>PowerVC Trial Download</vt:lpstr>
      <vt:lpstr>PowerVC 2.0 Redbook</vt:lpstr>
      <vt:lpstr>Ansible automates repetitive IT management tasks</vt:lpstr>
      <vt:lpstr>Benefits of IBM Power automation with Ansible</vt:lpstr>
      <vt:lpstr>Red Hat Ansible Automation Platform 2.x for IBM Power (Made generally available on December 2nd, 2021 – link to more details)</vt:lpstr>
      <vt:lpstr>Ansible Automation Platform integrates with IBM Power</vt:lpstr>
      <vt:lpstr>Ansible for IBM Power: Resources</vt:lpstr>
      <vt:lpstr>Power software updates enhance new Power10 models</vt:lpstr>
      <vt:lpstr>IBM sign-off</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Power10 Virtualization Management and Automation</dc:title>
  <dc:creator>Ian Robinson</dc:creator>
  <cp:lastModifiedBy>Ian Robinson</cp:lastModifiedBy>
  <cp:revision>52</cp:revision>
  <cp:lastPrinted>2021-02-26T18:17:01Z</cp:lastPrinted>
  <dcterms:created xsi:type="dcterms:W3CDTF">2021-05-03T18:10:43Z</dcterms:created>
  <dcterms:modified xsi:type="dcterms:W3CDTF">2022-05-23T10:45:40Z</dcterms:modified>
  <cp:category/>
</cp:coreProperties>
</file>